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ags/tag4.xml" ContentType="application/vnd.openxmlformats-officedocument.presentationml.tags+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tags/tag5.xml" ContentType="application/vnd.openxmlformats-officedocument.presentationml.tags+xml"/>
  <Override PartName="/ppt/notesSlides/notesSlide4.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tags/tag6.xml" ContentType="application/vnd.openxmlformats-officedocument.presentationml.tags+xml"/>
  <Override PartName="/ppt/notesSlides/notesSlide5.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tags/tag7.xml" ContentType="application/vnd.openxmlformats-officedocument.presentationml.tags+xml"/>
  <Override PartName="/ppt/notesSlides/notesSlide6.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tags/tag8.xml" ContentType="application/vnd.openxmlformats-officedocument.presentationml.tags+xml"/>
  <Override PartName="/ppt/notesSlides/notesSlide7.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tags/tag9.xml" ContentType="application/vnd.openxmlformats-officedocument.presentationml.tags+xml"/>
  <Override PartName="/ppt/notesSlides/notesSlide8.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tags/tag10.xml" ContentType="application/vnd.openxmlformats-officedocument.presentationml.tags+xml"/>
  <Override PartName="/ppt/notesSlides/notesSlide9.xml" ContentType="application/vnd.openxmlformats-officedocument.presentationml.notesSlide+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tags/tag11.xml" ContentType="application/vnd.openxmlformats-officedocument.presentationml.tags+xml"/>
  <Override PartName="/ppt/notesSlides/notesSlide10.xml" ContentType="application/vnd.openxmlformats-officedocument.presentationml.notesSlide+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tags/tag12.xml" ContentType="application/vnd.openxmlformats-officedocument.presentationml.tags+xml"/>
  <Override PartName="/ppt/notesSlides/notesSlide11.xml" ContentType="application/vnd.openxmlformats-officedocument.presentationml.notesSlide+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tags/tag13.xml" ContentType="application/vnd.openxmlformats-officedocument.presentationml.tags+xml"/>
  <Override PartName="/ppt/notesSlides/notesSlide12.xml" ContentType="application/vnd.openxmlformats-officedocument.presentationml.notesSlide+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7"/>
  </p:notesMasterIdLst>
  <p:handoutMasterIdLst>
    <p:handoutMasterId r:id="rId18"/>
  </p:handoutMasterIdLst>
  <p:sldIdLst>
    <p:sldId id="258" r:id="rId5"/>
    <p:sldId id="331" r:id="rId6"/>
    <p:sldId id="257" r:id="rId7"/>
    <p:sldId id="339" r:id="rId8"/>
    <p:sldId id="260" r:id="rId9"/>
    <p:sldId id="336" r:id="rId10"/>
    <p:sldId id="333" r:id="rId11"/>
    <p:sldId id="337" r:id="rId12"/>
    <p:sldId id="334" r:id="rId13"/>
    <p:sldId id="338" r:id="rId14"/>
    <p:sldId id="335" r:id="rId15"/>
    <p:sldId id="293" r:id="rId16"/>
  </p:sldIdLst>
  <p:sldSz cx="9144000" cy="6858000" type="screen4x3"/>
  <p:notesSz cx="7010400" cy="9296400"/>
  <p:custDataLst>
    <p:tags r:id="rId19"/>
  </p:custDataLst>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F3B69"/>
    <a:srgbClr val="563912"/>
    <a:srgbClr val="00ADEF"/>
    <a:srgbClr val="8CAF47"/>
    <a:srgbClr val="13392A"/>
    <a:srgbClr val="DBE7C3"/>
    <a:srgbClr val="C2D69A"/>
    <a:srgbClr val="B9D08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44" autoAdjust="0"/>
    <p:restoredTop sz="83648" autoAdjust="0"/>
  </p:normalViewPr>
  <p:slideViewPr>
    <p:cSldViewPr>
      <p:cViewPr>
        <p:scale>
          <a:sx n="100" d="100"/>
          <a:sy n="100" d="100"/>
        </p:scale>
        <p:origin x="-1308" y="-7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38" d="100"/>
          <a:sy n="38" d="100"/>
        </p:scale>
        <p:origin x="-2166" y="-114"/>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tags" Target="tags/tag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C1421F6-CE80-48C6-BF10-CCA4EC74F731}" type="doc">
      <dgm:prSet loTypeId="urn:microsoft.com/office/officeart/2005/8/layout/target3" loCatId="relationship" qsTypeId="urn:microsoft.com/office/officeart/2005/8/quickstyle/simple1" qsCatId="simple" csTypeId="urn:microsoft.com/office/officeart/2005/8/colors/accent1_2" csCatId="accent1" phldr="1"/>
      <dgm:spPr/>
      <dgm:t>
        <a:bodyPr/>
        <a:lstStyle/>
        <a:p>
          <a:endParaRPr lang="en-US"/>
        </a:p>
      </dgm:t>
    </dgm:pt>
    <dgm:pt modelId="{FC4DACF4-2B71-4660-AE38-7987BE70612B}">
      <dgm:prSet custT="1"/>
      <dgm:spPr>
        <a:solidFill>
          <a:srgbClr val="0F3B69"/>
        </a:solidFill>
        <a:ln>
          <a:solidFill>
            <a:srgbClr val="13392A"/>
          </a:solidFill>
        </a:ln>
      </dgm:spPr>
      <dgm:t>
        <a:bodyPr/>
        <a:lstStyle/>
        <a:p>
          <a:pPr algn="l" rtl="0"/>
          <a:r>
            <a:rPr lang="en-US" sz="3200" dirty="0" smtClean="0">
              <a:solidFill>
                <a:schemeClr val="bg1"/>
              </a:solidFill>
            </a:rPr>
            <a:t>SBA’S MISSION</a:t>
          </a:r>
          <a:endParaRPr lang="en-US" sz="3200" dirty="0">
            <a:solidFill>
              <a:schemeClr val="bg1"/>
            </a:solidFill>
          </a:endParaRPr>
        </a:p>
      </dgm:t>
    </dgm:pt>
    <dgm:pt modelId="{BF188D25-6A2B-422C-BF35-F377CABB62A3}" type="parTrans" cxnId="{C8857D36-32FA-4B8E-A56F-4A6531141DC5}">
      <dgm:prSet/>
      <dgm:spPr/>
      <dgm:t>
        <a:bodyPr/>
        <a:lstStyle/>
        <a:p>
          <a:endParaRPr lang="en-US"/>
        </a:p>
      </dgm:t>
    </dgm:pt>
    <dgm:pt modelId="{BB3890A0-C699-45B9-BFA5-562034FA7558}" type="sibTrans" cxnId="{C8857D36-32FA-4B8E-A56F-4A6531141DC5}">
      <dgm:prSet/>
      <dgm:spPr/>
      <dgm:t>
        <a:bodyPr/>
        <a:lstStyle/>
        <a:p>
          <a:endParaRPr lang="en-US"/>
        </a:p>
      </dgm:t>
    </dgm:pt>
    <dgm:pt modelId="{AA203DDF-6971-43FE-84B2-A20B0FC56D9F}" type="pres">
      <dgm:prSet presAssocID="{7C1421F6-CE80-48C6-BF10-CCA4EC74F731}" presName="Name0" presStyleCnt="0">
        <dgm:presLayoutVars>
          <dgm:chMax val="7"/>
          <dgm:dir/>
          <dgm:animLvl val="lvl"/>
          <dgm:resizeHandles val="exact"/>
        </dgm:presLayoutVars>
      </dgm:prSet>
      <dgm:spPr/>
      <dgm:t>
        <a:bodyPr/>
        <a:lstStyle/>
        <a:p>
          <a:endParaRPr lang="en-US"/>
        </a:p>
      </dgm:t>
    </dgm:pt>
    <dgm:pt modelId="{99CB093C-1889-4D07-AA86-323128A9A41E}" type="pres">
      <dgm:prSet presAssocID="{FC4DACF4-2B71-4660-AE38-7987BE70612B}" presName="circle1" presStyleLbl="node1" presStyleIdx="0" presStyleCnt="1" custLinFactNeighborY="0"/>
      <dgm:spPr>
        <a:solidFill>
          <a:schemeClr val="bg1">
            <a:alpha val="65000"/>
          </a:schemeClr>
        </a:solidFill>
        <a:ln>
          <a:solidFill>
            <a:srgbClr val="13392A"/>
          </a:solidFill>
        </a:ln>
      </dgm:spPr>
      <dgm:t>
        <a:bodyPr/>
        <a:lstStyle/>
        <a:p>
          <a:endParaRPr lang="en-US"/>
        </a:p>
      </dgm:t>
    </dgm:pt>
    <dgm:pt modelId="{73D4D1E3-B021-4CCD-9C29-4831F3EB72BA}" type="pres">
      <dgm:prSet presAssocID="{FC4DACF4-2B71-4660-AE38-7987BE70612B}" presName="space" presStyleCnt="0"/>
      <dgm:spPr/>
    </dgm:pt>
    <dgm:pt modelId="{225B0A01-DBFB-4B51-8A90-984C3A6E7C80}" type="pres">
      <dgm:prSet presAssocID="{FC4DACF4-2B71-4660-AE38-7987BE70612B}" presName="rect1" presStyleLbl="alignAcc1" presStyleIdx="0" presStyleCnt="1" custLinFactNeighborX="-124"/>
      <dgm:spPr/>
      <dgm:t>
        <a:bodyPr/>
        <a:lstStyle/>
        <a:p>
          <a:endParaRPr lang="en-US"/>
        </a:p>
      </dgm:t>
    </dgm:pt>
    <dgm:pt modelId="{B003A809-817A-44D5-B180-A57564ECB641}" type="pres">
      <dgm:prSet presAssocID="{FC4DACF4-2B71-4660-AE38-7987BE70612B}" presName="rect1ParTxNoCh" presStyleLbl="alignAcc1" presStyleIdx="0" presStyleCnt="1">
        <dgm:presLayoutVars>
          <dgm:chMax val="1"/>
          <dgm:bulletEnabled val="1"/>
        </dgm:presLayoutVars>
      </dgm:prSet>
      <dgm:spPr/>
      <dgm:t>
        <a:bodyPr/>
        <a:lstStyle/>
        <a:p>
          <a:endParaRPr lang="en-US"/>
        </a:p>
      </dgm:t>
    </dgm:pt>
  </dgm:ptLst>
  <dgm:cxnLst>
    <dgm:cxn modelId="{3E82C74A-805E-47AA-9E6B-AA1440A343E2}" type="presOf" srcId="{7C1421F6-CE80-48C6-BF10-CCA4EC74F731}" destId="{AA203DDF-6971-43FE-84B2-A20B0FC56D9F}" srcOrd="0" destOrd="0" presId="urn:microsoft.com/office/officeart/2005/8/layout/target3"/>
    <dgm:cxn modelId="{C8857D36-32FA-4B8E-A56F-4A6531141DC5}" srcId="{7C1421F6-CE80-48C6-BF10-CCA4EC74F731}" destId="{FC4DACF4-2B71-4660-AE38-7987BE70612B}" srcOrd="0" destOrd="0" parTransId="{BF188D25-6A2B-422C-BF35-F377CABB62A3}" sibTransId="{BB3890A0-C699-45B9-BFA5-562034FA7558}"/>
    <dgm:cxn modelId="{65C679EB-7874-4EF9-9C74-8BB4C211C35E}" type="presOf" srcId="{FC4DACF4-2B71-4660-AE38-7987BE70612B}" destId="{B003A809-817A-44D5-B180-A57564ECB641}" srcOrd="1" destOrd="0" presId="urn:microsoft.com/office/officeart/2005/8/layout/target3"/>
    <dgm:cxn modelId="{EA6DC123-CFE4-4CE4-A48D-0C1ADE656D84}" type="presOf" srcId="{FC4DACF4-2B71-4660-AE38-7987BE70612B}" destId="{225B0A01-DBFB-4B51-8A90-984C3A6E7C80}" srcOrd="0" destOrd="0" presId="urn:microsoft.com/office/officeart/2005/8/layout/target3"/>
    <dgm:cxn modelId="{E9732DD1-229B-404D-9BE8-E6A5EC84443B}" type="presParOf" srcId="{AA203DDF-6971-43FE-84B2-A20B0FC56D9F}" destId="{99CB093C-1889-4D07-AA86-323128A9A41E}" srcOrd="0" destOrd="0" presId="urn:microsoft.com/office/officeart/2005/8/layout/target3"/>
    <dgm:cxn modelId="{B17D0273-69B0-454B-88AA-7B08567BF2A6}" type="presParOf" srcId="{AA203DDF-6971-43FE-84B2-A20B0FC56D9F}" destId="{73D4D1E3-B021-4CCD-9C29-4831F3EB72BA}" srcOrd="1" destOrd="0" presId="urn:microsoft.com/office/officeart/2005/8/layout/target3"/>
    <dgm:cxn modelId="{F03665C2-72B7-44E9-910F-5733E2935263}" type="presParOf" srcId="{AA203DDF-6971-43FE-84B2-A20B0FC56D9F}" destId="{225B0A01-DBFB-4B51-8A90-984C3A6E7C80}" srcOrd="2" destOrd="0" presId="urn:microsoft.com/office/officeart/2005/8/layout/target3"/>
    <dgm:cxn modelId="{CEFD18F3-4229-44FD-9AF1-41EB7F5BB24F}" type="presParOf" srcId="{AA203DDF-6971-43FE-84B2-A20B0FC56D9F}" destId="{B003A809-817A-44D5-B180-A57564ECB641}" srcOrd="3" destOrd="0" presId="urn:microsoft.com/office/officeart/2005/8/layout/target3"/>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7C1421F6-CE80-48C6-BF10-CCA4EC74F731}" type="doc">
      <dgm:prSet loTypeId="urn:microsoft.com/office/officeart/2005/8/layout/target3" loCatId="relationship" qsTypeId="urn:microsoft.com/office/officeart/2005/8/quickstyle/simple1" qsCatId="simple" csTypeId="urn:microsoft.com/office/officeart/2005/8/colors/accent1_2" csCatId="accent1" phldr="1"/>
      <dgm:spPr/>
      <dgm:t>
        <a:bodyPr/>
        <a:lstStyle/>
        <a:p>
          <a:endParaRPr lang="en-US"/>
        </a:p>
      </dgm:t>
    </dgm:pt>
    <dgm:pt modelId="{FC4DACF4-2B71-4660-AE38-7987BE70612B}">
      <dgm:prSet custT="1"/>
      <dgm:spPr>
        <a:solidFill>
          <a:srgbClr val="0F3B69"/>
        </a:solidFill>
        <a:ln>
          <a:solidFill>
            <a:srgbClr val="13392A"/>
          </a:solidFill>
        </a:ln>
      </dgm:spPr>
      <dgm:t>
        <a:bodyPr/>
        <a:lstStyle/>
        <a:p>
          <a:pPr algn="l" rtl="0"/>
          <a:r>
            <a:rPr lang="en-US" sz="3200" b="1" dirty="0" smtClean="0">
              <a:solidFill>
                <a:schemeClr val="bg1"/>
              </a:solidFill>
            </a:rPr>
            <a:t>SBA PROGRAMS</a:t>
          </a:r>
          <a:endParaRPr lang="en-US" sz="3200" dirty="0">
            <a:solidFill>
              <a:schemeClr val="bg1"/>
            </a:solidFill>
          </a:endParaRPr>
        </a:p>
      </dgm:t>
    </dgm:pt>
    <dgm:pt modelId="{BF188D25-6A2B-422C-BF35-F377CABB62A3}" type="parTrans" cxnId="{C8857D36-32FA-4B8E-A56F-4A6531141DC5}">
      <dgm:prSet/>
      <dgm:spPr/>
      <dgm:t>
        <a:bodyPr/>
        <a:lstStyle/>
        <a:p>
          <a:endParaRPr lang="en-US"/>
        </a:p>
      </dgm:t>
    </dgm:pt>
    <dgm:pt modelId="{BB3890A0-C699-45B9-BFA5-562034FA7558}" type="sibTrans" cxnId="{C8857D36-32FA-4B8E-A56F-4A6531141DC5}">
      <dgm:prSet/>
      <dgm:spPr/>
      <dgm:t>
        <a:bodyPr/>
        <a:lstStyle/>
        <a:p>
          <a:endParaRPr lang="en-US"/>
        </a:p>
      </dgm:t>
    </dgm:pt>
    <dgm:pt modelId="{AA203DDF-6971-43FE-84B2-A20B0FC56D9F}" type="pres">
      <dgm:prSet presAssocID="{7C1421F6-CE80-48C6-BF10-CCA4EC74F731}" presName="Name0" presStyleCnt="0">
        <dgm:presLayoutVars>
          <dgm:chMax val="7"/>
          <dgm:dir/>
          <dgm:animLvl val="lvl"/>
          <dgm:resizeHandles val="exact"/>
        </dgm:presLayoutVars>
      </dgm:prSet>
      <dgm:spPr/>
      <dgm:t>
        <a:bodyPr/>
        <a:lstStyle/>
        <a:p>
          <a:endParaRPr lang="en-US"/>
        </a:p>
      </dgm:t>
    </dgm:pt>
    <dgm:pt modelId="{99CB093C-1889-4D07-AA86-323128A9A41E}" type="pres">
      <dgm:prSet presAssocID="{FC4DACF4-2B71-4660-AE38-7987BE70612B}" presName="circle1" presStyleLbl="node1" presStyleIdx="0" presStyleCnt="1" custLinFactNeighborY="0"/>
      <dgm:spPr>
        <a:solidFill>
          <a:schemeClr val="bg1">
            <a:alpha val="65000"/>
          </a:schemeClr>
        </a:solidFill>
        <a:ln>
          <a:solidFill>
            <a:srgbClr val="13392A"/>
          </a:solidFill>
        </a:ln>
      </dgm:spPr>
      <dgm:t>
        <a:bodyPr/>
        <a:lstStyle/>
        <a:p>
          <a:endParaRPr lang="en-US"/>
        </a:p>
      </dgm:t>
    </dgm:pt>
    <dgm:pt modelId="{73D4D1E3-B021-4CCD-9C29-4831F3EB72BA}" type="pres">
      <dgm:prSet presAssocID="{FC4DACF4-2B71-4660-AE38-7987BE70612B}" presName="space" presStyleCnt="0"/>
      <dgm:spPr/>
    </dgm:pt>
    <dgm:pt modelId="{225B0A01-DBFB-4B51-8A90-984C3A6E7C80}" type="pres">
      <dgm:prSet presAssocID="{FC4DACF4-2B71-4660-AE38-7987BE70612B}" presName="rect1" presStyleLbl="alignAcc1" presStyleIdx="0" presStyleCnt="1" custScaleY="100000" custLinFactNeighborX="498" custLinFactNeighborY="6667"/>
      <dgm:spPr/>
      <dgm:t>
        <a:bodyPr/>
        <a:lstStyle/>
        <a:p>
          <a:endParaRPr lang="en-US"/>
        </a:p>
      </dgm:t>
    </dgm:pt>
    <dgm:pt modelId="{B003A809-817A-44D5-B180-A57564ECB641}" type="pres">
      <dgm:prSet presAssocID="{FC4DACF4-2B71-4660-AE38-7987BE70612B}" presName="rect1ParTxNoCh" presStyleLbl="alignAcc1" presStyleIdx="0" presStyleCnt="1">
        <dgm:presLayoutVars>
          <dgm:chMax val="1"/>
          <dgm:bulletEnabled val="1"/>
        </dgm:presLayoutVars>
      </dgm:prSet>
      <dgm:spPr/>
      <dgm:t>
        <a:bodyPr/>
        <a:lstStyle/>
        <a:p>
          <a:endParaRPr lang="en-US"/>
        </a:p>
      </dgm:t>
    </dgm:pt>
  </dgm:ptLst>
  <dgm:cxnLst>
    <dgm:cxn modelId="{7C3092E8-2FD8-4362-852A-3582D8CCDCBE}" type="presOf" srcId="{7C1421F6-CE80-48C6-BF10-CCA4EC74F731}" destId="{AA203DDF-6971-43FE-84B2-A20B0FC56D9F}" srcOrd="0" destOrd="0" presId="urn:microsoft.com/office/officeart/2005/8/layout/target3"/>
    <dgm:cxn modelId="{03516300-6D20-40C4-AACF-53DB10D352E1}" type="presOf" srcId="{FC4DACF4-2B71-4660-AE38-7987BE70612B}" destId="{B003A809-817A-44D5-B180-A57564ECB641}" srcOrd="1" destOrd="0" presId="urn:microsoft.com/office/officeart/2005/8/layout/target3"/>
    <dgm:cxn modelId="{C8857D36-32FA-4B8E-A56F-4A6531141DC5}" srcId="{7C1421F6-CE80-48C6-BF10-CCA4EC74F731}" destId="{FC4DACF4-2B71-4660-AE38-7987BE70612B}" srcOrd="0" destOrd="0" parTransId="{BF188D25-6A2B-422C-BF35-F377CABB62A3}" sibTransId="{BB3890A0-C699-45B9-BFA5-562034FA7558}"/>
    <dgm:cxn modelId="{00CC9969-5504-457A-8F63-F2C4B5C43F62}" type="presOf" srcId="{FC4DACF4-2B71-4660-AE38-7987BE70612B}" destId="{225B0A01-DBFB-4B51-8A90-984C3A6E7C80}" srcOrd="0" destOrd="0" presId="urn:microsoft.com/office/officeart/2005/8/layout/target3"/>
    <dgm:cxn modelId="{F290765E-14D5-408D-8139-B047841A8387}" type="presParOf" srcId="{AA203DDF-6971-43FE-84B2-A20B0FC56D9F}" destId="{99CB093C-1889-4D07-AA86-323128A9A41E}" srcOrd="0" destOrd="0" presId="urn:microsoft.com/office/officeart/2005/8/layout/target3"/>
    <dgm:cxn modelId="{87BFADBD-61F2-4275-BFF4-AB8FEB87DF79}" type="presParOf" srcId="{AA203DDF-6971-43FE-84B2-A20B0FC56D9F}" destId="{73D4D1E3-B021-4CCD-9C29-4831F3EB72BA}" srcOrd="1" destOrd="0" presId="urn:microsoft.com/office/officeart/2005/8/layout/target3"/>
    <dgm:cxn modelId="{1D3549B8-8812-464A-95F0-AB45C46C410E}" type="presParOf" srcId="{AA203DDF-6971-43FE-84B2-A20B0FC56D9F}" destId="{225B0A01-DBFB-4B51-8A90-984C3A6E7C80}" srcOrd="2" destOrd="0" presId="urn:microsoft.com/office/officeart/2005/8/layout/target3"/>
    <dgm:cxn modelId="{ADC879D4-AA4C-4744-AD8D-8301844A7418}" type="presParOf" srcId="{AA203DDF-6971-43FE-84B2-A20B0FC56D9F}" destId="{B003A809-817A-44D5-B180-A57564ECB641}" srcOrd="3" destOrd="0" presId="urn:microsoft.com/office/officeart/2005/8/layout/target3"/>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36389087-BB30-4FB5-B2D6-4D0F56D8637D}" type="doc">
      <dgm:prSet loTypeId="urn:microsoft.com/office/officeart/2005/8/layout/pyramid2" loCatId="list" qsTypeId="urn:microsoft.com/office/officeart/2005/8/quickstyle/simple1" qsCatId="simple" csTypeId="urn:microsoft.com/office/officeart/2005/8/colors/accent1_2" csCatId="accent1" phldr="1"/>
      <dgm:spPr/>
      <dgm:t>
        <a:bodyPr/>
        <a:lstStyle/>
        <a:p>
          <a:endParaRPr lang="en-US"/>
        </a:p>
      </dgm:t>
    </dgm:pt>
    <dgm:pt modelId="{0EEB6B2F-304F-4C16-BD79-EE5B3A0473B3}">
      <dgm:prSet phldrT="[Text]"/>
      <dgm:spPr/>
      <dgm:t>
        <a:bodyPr/>
        <a:lstStyle/>
        <a:p>
          <a:r>
            <a:rPr lang="en-US" dirty="0" smtClean="0">
              <a:solidFill>
                <a:schemeClr val="bg1">
                  <a:lumMod val="85000"/>
                </a:schemeClr>
              </a:solidFill>
            </a:rPr>
            <a:t>Financial Assistance</a:t>
          </a:r>
          <a:endParaRPr lang="en-US" dirty="0">
            <a:solidFill>
              <a:schemeClr val="bg1">
                <a:lumMod val="85000"/>
              </a:schemeClr>
            </a:solidFill>
          </a:endParaRPr>
        </a:p>
      </dgm:t>
    </dgm:pt>
    <dgm:pt modelId="{9D7DD3CC-0518-49A1-B66A-BCD2981B81F1}" type="parTrans" cxnId="{B9C55352-E64B-44E4-A25E-A357C36A0914}">
      <dgm:prSet/>
      <dgm:spPr/>
      <dgm:t>
        <a:bodyPr/>
        <a:lstStyle/>
        <a:p>
          <a:endParaRPr lang="en-US"/>
        </a:p>
      </dgm:t>
    </dgm:pt>
    <dgm:pt modelId="{6E8D03CE-1C6A-4D63-A69F-F936DF2D67A7}" type="sibTrans" cxnId="{B9C55352-E64B-44E4-A25E-A357C36A0914}">
      <dgm:prSet/>
      <dgm:spPr/>
      <dgm:t>
        <a:bodyPr/>
        <a:lstStyle/>
        <a:p>
          <a:endParaRPr lang="en-US"/>
        </a:p>
      </dgm:t>
    </dgm:pt>
    <dgm:pt modelId="{6173D1E2-917F-4822-9630-57D190657F72}">
      <dgm:prSet phldrT="[Text]"/>
      <dgm:spPr/>
      <dgm:t>
        <a:bodyPr/>
        <a:lstStyle/>
        <a:p>
          <a:r>
            <a:rPr lang="en-US" dirty="0" smtClean="0">
              <a:solidFill>
                <a:schemeClr val="bg1">
                  <a:lumMod val="85000"/>
                </a:schemeClr>
              </a:solidFill>
            </a:rPr>
            <a:t>Counseling and Training</a:t>
          </a:r>
          <a:endParaRPr lang="en-US" dirty="0">
            <a:solidFill>
              <a:schemeClr val="bg1">
                <a:lumMod val="85000"/>
              </a:schemeClr>
            </a:solidFill>
          </a:endParaRPr>
        </a:p>
      </dgm:t>
    </dgm:pt>
    <dgm:pt modelId="{AE35085A-D64A-4859-82A5-056EB8611018}" type="parTrans" cxnId="{3B5C4F3E-C2DD-4A26-AA23-5F512C9512C8}">
      <dgm:prSet/>
      <dgm:spPr/>
      <dgm:t>
        <a:bodyPr/>
        <a:lstStyle/>
        <a:p>
          <a:endParaRPr lang="en-US"/>
        </a:p>
      </dgm:t>
    </dgm:pt>
    <dgm:pt modelId="{3BB409AB-383F-40AE-B619-2ECD2D431863}" type="sibTrans" cxnId="{3B5C4F3E-C2DD-4A26-AA23-5F512C9512C8}">
      <dgm:prSet/>
      <dgm:spPr/>
      <dgm:t>
        <a:bodyPr/>
        <a:lstStyle/>
        <a:p>
          <a:endParaRPr lang="en-US"/>
        </a:p>
      </dgm:t>
    </dgm:pt>
    <dgm:pt modelId="{8C1E8C31-8367-4260-952C-C50FBD76B078}">
      <dgm:prSet phldrT="[Text]"/>
      <dgm:spPr/>
      <dgm:t>
        <a:bodyPr/>
        <a:lstStyle/>
        <a:p>
          <a:r>
            <a:rPr lang="en-US" dirty="0" smtClean="0"/>
            <a:t>Government Contracting</a:t>
          </a:r>
          <a:endParaRPr lang="en-US" dirty="0"/>
        </a:p>
      </dgm:t>
    </dgm:pt>
    <dgm:pt modelId="{EB5993F4-D1A6-4ADD-A16B-FDE835199AE5}" type="parTrans" cxnId="{5608077C-8136-4098-96FB-1FCF9E12DEED}">
      <dgm:prSet/>
      <dgm:spPr/>
      <dgm:t>
        <a:bodyPr/>
        <a:lstStyle/>
        <a:p>
          <a:endParaRPr lang="en-US"/>
        </a:p>
      </dgm:t>
    </dgm:pt>
    <dgm:pt modelId="{B04BC442-E42C-4E21-8539-EF5AA0D57232}" type="sibTrans" cxnId="{5608077C-8136-4098-96FB-1FCF9E12DEED}">
      <dgm:prSet/>
      <dgm:spPr/>
      <dgm:t>
        <a:bodyPr/>
        <a:lstStyle/>
        <a:p>
          <a:endParaRPr lang="en-US"/>
        </a:p>
      </dgm:t>
    </dgm:pt>
    <dgm:pt modelId="{2C76BDF5-73BF-4820-BAF6-447E1D30BDE1}">
      <dgm:prSet phldrT="[Text]"/>
      <dgm:spPr/>
      <dgm:t>
        <a:bodyPr/>
        <a:lstStyle/>
        <a:p>
          <a:r>
            <a:rPr lang="en-US" dirty="0" smtClean="0">
              <a:solidFill>
                <a:schemeClr val="bg1">
                  <a:lumMod val="85000"/>
                </a:schemeClr>
              </a:solidFill>
            </a:rPr>
            <a:t>Advocacy</a:t>
          </a:r>
          <a:endParaRPr lang="en-US" dirty="0">
            <a:solidFill>
              <a:schemeClr val="bg1">
                <a:lumMod val="85000"/>
              </a:schemeClr>
            </a:solidFill>
          </a:endParaRPr>
        </a:p>
      </dgm:t>
    </dgm:pt>
    <dgm:pt modelId="{61597DC9-17B2-4925-95D0-641A70AA2BC1}" type="parTrans" cxnId="{1509570F-EF42-4083-93A4-460B3B8B3A3A}">
      <dgm:prSet/>
      <dgm:spPr/>
      <dgm:t>
        <a:bodyPr/>
        <a:lstStyle/>
        <a:p>
          <a:endParaRPr lang="en-US"/>
        </a:p>
      </dgm:t>
    </dgm:pt>
    <dgm:pt modelId="{9EFC9E47-DC27-45A2-8D1F-4EB12BDC40ED}" type="sibTrans" cxnId="{1509570F-EF42-4083-93A4-460B3B8B3A3A}">
      <dgm:prSet/>
      <dgm:spPr/>
      <dgm:t>
        <a:bodyPr/>
        <a:lstStyle/>
        <a:p>
          <a:endParaRPr lang="en-US"/>
        </a:p>
      </dgm:t>
    </dgm:pt>
    <dgm:pt modelId="{8B711409-E412-4DC3-B749-089EC330A4B9}" type="pres">
      <dgm:prSet presAssocID="{36389087-BB30-4FB5-B2D6-4D0F56D8637D}" presName="compositeShape" presStyleCnt="0">
        <dgm:presLayoutVars>
          <dgm:dir/>
          <dgm:resizeHandles/>
        </dgm:presLayoutVars>
      </dgm:prSet>
      <dgm:spPr/>
      <dgm:t>
        <a:bodyPr/>
        <a:lstStyle/>
        <a:p>
          <a:endParaRPr lang="en-US"/>
        </a:p>
      </dgm:t>
    </dgm:pt>
    <dgm:pt modelId="{41AE45AC-90C9-4E10-B2FD-676135FBABBD}" type="pres">
      <dgm:prSet presAssocID="{36389087-BB30-4FB5-B2D6-4D0F56D8637D}" presName="pyramid" presStyleLbl="node1" presStyleIdx="0" presStyleCnt="1"/>
      <dgm:spPr/>
    </dgm:pt>
    <dgm:pt modelId="{4FF459C0-880C-429B-A52B-9BFB2CD084F7}" type="pres">
      <dgm:prSet presAssocID="{36389087-BB30-4FB5-B2D6-4D0F56D8637D}" presName="theList" presStyleCnt="0"/>
      <dgm:spPr/>
    </dgm:pt>
    <dgm:pt modelId="{0452F5AB-2BDB-4B91-8C7E-EC65D340D97F}" type="pres">
      <dgm:prSet presAssocID="{0EEB6B2F-304F-4C16-BD79-EE5B3A0473B3}" presName="aNode" presStyleLbl="fgAcc1" presStyleIdx="0" presStyleCnt="4" custScaleX="119231" custLinFactNeighborX="0" custLinFactNeighborY="27693">
        <dgm:presLayoutVars>
          <dgm:bulletEnabled val="1"/>
        </dgm:presLayoutVars>
      </dgm:prSet>
      <dgm:spPr/>
      <dgm:t>
        <a:bodyPr/>
        <a:lstStyle/>
        <a:p>
          <a:endParaRPr lang="en-US"/>
        </a:p>
      </dgm:t>
    </dgm:pt>
    <dgm:pt modelId="{708578C3-EFC0-41DF-9B53-E9E4DA6C784E}" type="pres">
      <dgm:prSet presAssocID="{0EEB6B2F-304F-4C16-BD79-EE5B3A0473B3}" presName="aSpace" presStyleCnt="0"/>
      <dgm:spPr/>
    </dgm:pt>
    <dgm:pt modelId="{C1A22E43-C468-4572-99B6-5C66B254D4F2}" type="pres">
      <dgm:prSet presAssocID="{6173D1E2-917F-4822-9630-57D190657F72}" presName="aNode" presStyleLbl="fgAcc1" presStyleIdx="1" presStyleCnt="4" custScaleX="117308">
        <dgm:presLayoutVars>
          <dgm:bulletEnabled val="1"/>
        </dgm:presLayoutVars>
      </dgm:prSet>
      <dgm:spPr/>
      <dgm:t>
        <a:bodyPr/>
        <a:lstStyle/>
        <a:p>
          <a:endParaRPr lang="en-US"/>
        </a:p>
      </dgm:t>
    </dgm:pt>
    <dgm:pt modelId="{EB640C17-1FF7-4C46-B521-3A58FAE59EF7}" type="pres">
      <dgm:prSet presAssocID="{6173D1E2-917F-4822-9630-57D190657F72}" presName="aSpace" presStyleCnt="0"/>
      <dgm:spPr/>
    </dgm:pt>
    <dgm:pt modelId="{1DFD6C00-40A1-4518-A954-5D8EDF5744FB}" type="pres">
      <dgm:prSet presAssocID="{8C1E8C31-8367-4260-952C-C50FBD76B078}" presName="aNode" presStyleLbl="fgAcc1" presStyleIdx="2" presStyleCnt="4" custScaleX="117308">
        <dgm:presLayoutVars>
          <dgm:bulletEnabled val="1"/>
        </dgm:presLayoutVars>
      </dgm:prSet>
      <dgm:spPr/>
      <dgm:t>
        <a:bodyPr/>
        <a:lstStyle/>
        <a:p>
          <a:endParaRPr lang="en-US"/>
        </a:p>
      </dgm:t>
    </dgm:pt>
    <dgm:pt modelId="{FBFC3E87-E987-4CA6-A631-A0DEC41C763A}" type="pres">
      <dgm:prSet presAssocID="{8C1E8C31-8367-4260-952C-C50FBD76B078}" presName="aSpace" presStyleCnt="0"/>
      <dgm:spPr/>
    </dgm:pt>
    <dgm:pt modelId="{4EE9530E-5053-4E82-884F-118A1BC28635}" type="pres">
      <dgm:prSet presAssocID="{2C76BDF5-73BF-4820-BAF6-447E1D30BDE1}" presName="aNode" presStyleLbl="fgAcc1" presStyleIdx="3" presStyleCnt="4" custScaleX="117308">
        <dgm:presLayoutVars>
          <dgm:bulletEnabled val="1"/>
        </dgm:presLayoutVars>
      </dgm:prSet>
      <dgm:spPr/>
      <dgm:t>
        <a:bodyPr/>
        <a:lstStyle/>
        <a:p>
          <a:endParaRPr lang="en-US"/>
        </a:p>
      </dgm:t>
    </dgm:pt>
    <dgm:pt modelId="{7F7D92A8-7FA6-4A96-83A7-98637EC36998}" type="pres">
      <dgm:prSet presAssocID="{2C76BDF5-73BF-4820-BAF6-447E1D30BDE1}" presName="aSpace" presStyleCnt="0"/>
      <dgm:spPr/>
    </dgm:pt>
  </dgm:ptLst>
  <dgm:cxnLst>
    <dgm:cxn modelId="{5608077C-8136-4098-96FB-1FCF9E12DEED}" srcId="{36389087-BB30-4FB5-B2D6-4D0F56D8637D}" destId="{8C1E8C31-8367-4260-952C-C50FBD76B078}" srcOrd="2" destOrd="0" parTransId="{EB5993F4-D1A6-4ADD-A16B-FDE835199AE5}" sibTransId="{B04BC442-E42C-4E21-8539-EF5AA0D57232}"/>
    <dgm:cxn modelId="{3B5C4F3E-C2DD-4A26-AA23-5F512C9512C8}" srcId="{36389087-BB30-4FB5-B2D6-4D0F56D8637D}" destId="{6173D1E2-917F-4822-9630-57D190657F72}" srcOrd="1" destOrd="0" parTransId="{AE35085A-D64A-4859-82A5-056EB8611018}" sibTransId="{3BB409AB-383F-40AE-B619-2ECD2D431863}"/>
    <dgm:cxn modelId="{6CD0C75A-8A94-4BC7-9E1B-4D09100BEFC6}" type="presOf" srcId="{2C76BDF5-73BF-4820-BAF6-447E1D30BDE1}" destId="{4EE9530E-5053-4E82-884F-118A1BC28635}" srcOrd="0" destOrd="0" presId="urn:microsoft.com/office/officeart/2005/8/layout/pyramid2"/>
    <dgm:cxn modelId="{30326469-30B9-46E4-92F4-58E5DC51320A}" type="presOf" srcId="{36389087-BB30-4FB5-B2D6-4D0F56D8637D}" destId="{8B711409-E412-4DC3-B749-089EC330A4B9}" srcOrd="0" destOrd="0" presId="urn:microsoft.com/office/officeart/2005/8/layout/pyramid2"/>
    <dgm:cxn modelId="{60F0A51D-6D47-45A2-9E4F-4DA16E9B7B51}" type="presOf" srcId="{0EEB6B2F-304F-4C16-BD79-EE5B3A0473B3}" destId="{0452F5AB-2BDB-4B91-8C7E-EC65D340D97F}" srcOrd="0" destOrd="0" presId="urn:microsoft.com/office/officeart/2005/8/layout/pyramid2"/>
    <dgm:cxn modelId="{1509570F-EF42-4083-93A4-460B3B8B3A3A}" srcId="{36389087-BB30-4FB5-B2D6-4D0F56D8637D}" destId="{2C76BDF5-73BF-4820-BAF6-447E1D30BDE1}" srcOrd="3" destOrd="0" parTransId="{61597DC9-17B2-4925-95D0-641A70AA2BC1}" sibTransId="{9EFC9E47-DC27-45A2-8D1F-4EB12BDC40ED}"/>
    <dgm:cxn modelId="{05B74D52-F813-4B4C-8DEE-4F996D7E8836}" type="presOf" srcId="{6173D1E2-917F-4822-9630-57D190657F72}" destId="{C1A22E43-C468-4572-99B6-5C66B254D4F2}" srcOrd="0" destOrd="0" presId="urn:microsoft.com/office/officeart/2005/8/layout/pyramid2"/>
    <dgm:cxn modelId="{BCD7118D-3A9A-4B46-A636-950F8AF0D858}" type="presOf" srcId="{8C1E8C31-8367-4260-952C-C50FBD76B078}" destId="{1DFD6C00-40A1-4518-A954-5D8EDF5744FB}" srcOrd="0" destOrd="0" presId="urn:microsoft.com/office/officeart/2005/8/layout/pyramid2"/>
    <dgm:cxn modelId="{B9C55352-E64B-44E4-A25E-A357C36A0914}" srcId="{36389087-BB30-4FB5-B2D6-4D0F56D8637D}" destId="{0EEB6B2F-304F-4C16-BD79-EE5B3A0473B3}" srcOrd="0" destOrd="0" parTransId="{9D7DD3CC-0518-49A1-B66A-BCD2981B81F1}" sibTransId="{6E8D03CE-1C6A-4D63-A69F-F936DF2D67A7}"/>
    <dgm:cxn modelId="{5DBF3555-544D-49F9-AB2B-D411F00D729C}" type="presParOf" srcId="{8B711409-E412-4DC3-B749-089EC330A4B9}" destId="{41AE45AC-90C9-4E10-B2FD-676135FBABBD}" srcOrd="0" destOrd="0" presId="urn:microsoft.com/office/officeart/2005/8/layout/pyramid2"/>
    <dgm:cxn modelId="{C7C91404-FDD7-4AF4-8491-D3D3CB05FE9A}" type="presParOf" srcId="{8B711409-E412-4DC3-B749-089EC330A4B9}" destId="{4FF459C0-880C-429B-A52B-9BFB2CD084F7}" srcOrd="1" destOrd="0" presId="urn:microsoft.com/office/officeart/2005/8/layout/pyramid2"/>
    <dgm:cxn modelId="{CB478E84-1F4E-485E-8A62-BC31F46D3E61}" type="presParOf" srcId="{4FF459C0-880C-429B-A52B-9BFB2CD084F7}" destId="{0452F5AB-2BDB-4B91-8C7E-EC65D340D97F}" srcOrd="0" destOrd="0" presId="urn:microsoft.com/office/officeart/2005/8/layout/pyramid2"/>
    <dgm:cxn modelId="{6C89D0E7-8944-465C-8D18-22F486043659}" type="presParOf" srcId="{4FF459C0-880C-429B-A52B-9BFB2CD084F7}" destId="{708578C3-EFC0-41DF-9B53-E9E4DA6C784E}" srcOrd="1" destOrd="0" presId="urn:microsoft.com/office/officeart/2005/8/layout/pyramid2"/>
    <dgm:cxn modelId="{7C221E36-2268-466C-8921-82D7FAC640C8}" type="presParOf" srcId="{4FF459C0-880C-429B-A52B-9BFB2CD084F7}" destId="{C1A22E43-C468-4572-99B6-5C66B254D4F2}" srcOrd="2" destOrd="0" presId="urn:microsoft.com/office/officeart/2005/8/layout/pyramid2"/>
    <dgm:cxn modelId="{377F663D-D5C7-482D-A12C-7E57BA6C8C32}" type="presParOf" srcId="{4FF459C0-880C-429B-A52B-9BFB2CD084F7}" destId="{EB640C17-1FF7-4C46-B521-3A58FAE59EF7}" srcOrd="3" destOrd="0" presId="urn:microsoft.com/office/officeart/2005/8/layout/pyramid2"/>
    <dgm:cxn modelId="{471D10D7-24DF-4C49-861D-EFF89E9854E2}" type="presParOf" srcId="{4FF459C0-880C-429B-A52B-9BFB2CD084F7}" destId="{1DFD6C00-40A1-4518-A954-5D8EDF5744FB}" srcOrd="4" destOrd="0" presId="urn:microsoft.com/office/officeart/2005/8/layout/pyramid2"/>
    <dgm:cxn modelId="{BA01E209-1DA9-4F44-922A-E020B708EB96}" type="presParOf" srcId="{4FF459C0-880C-429B-A52B-9BFB2CD084F7}" destId="{FBFC3E87-E987-4CA6-A631-A0DEC41C763A}" srcOrd="5" destOrd="0" presId="urn:microsoft.com/office/officeart/2005/8/layout/pyramid2"/>
    <dgm:cxn modelId="{607FC4CA-551F-4235-B12D-082EEC6A320E}" type="presParOf" srcId="{4FF459C0-880C-429B-A52B-9BFB2CD084F7}" destId="{4EE9530E-5053-4E82-884F-118A1BC28635}" srcOrd="6" destOrd="0" presId="urn:microsoft.com/office/officeart/2005/8/layout/pyramid2"/>
    <dgm:cxn modelId="{9A5D5674-212E-45A2-B9BC-6F3F25BD50CA}" type="presParOf" srcId="{4FF459C0-880C-429B-A52B-9BFB2CD084F7}" destId="{7F7D92A8-7FA6-4A96-83A7-98637EC36998}" srcOrd="7" destOrd="0" presId="urn:microsoft.com/office/officeart/2005/8/layout/pyramid2"/>
  </dgm:cxnLst>
  <dgm:bg/>
  <dgm:whole/>
  <dgm:extLst>
    <a:ext uri="http://schemas.microsoft.com/office/drawing/2008/diagram">
      <dsp:dataModelExt xmlns:dsp="http://schemas.microsoft.com/office/drawing/2008/diagram" relId="rId14"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7C1421F6-CE80-48C6-BF10-CCA4EC74F731}" type="doc">
      <dgm:prSet loTypeId="urn:microsoft.com/office/officeart/2005/8/layout/target3" loCatId="relationship" qsTypeId="urn:microsoft.com/office/officeart/2005/8/quickstyle/simple1" qsCatId="simple" csTypeId="urn:microsoft.com/office/officeart/2005/8/colors/accent1_2" csCatId="accent1" phldr="1"/>
      <dgm:spPr/>
      <dgm:t>
        <a:bodyPr/>
        <a:lstStyle/>
        <a:p>
          <a:endParaRPr lang="en-US"/>
        </a:p>
      </dgm:t>
    </dgm:pt>
    <dgm:pt modelId="{FC4DACF4-2B71-4660-AE38-7987BE70612B}">
      <dgm:prSet custT="1"/>
      <dgm:spPr>
        <a:solidFill>
          <a:srgbClr val="0F3B69"/>
        </a:solidFill>
        <a:ln>
          <a:solidFill>
            <a:srgbClr val="13392A"/>
          </a:solidFill>
        </a:ln>
      </dgm:spPr>
      <dgm:t>
        <a:bodyPr/>
        <a:lstStyle/>
        <a:p>
          <a:pPr algn="l" rtl="0"/>
          <a:r>
            <a:rPr lang="en-US" sz="3200" b="1" dirty="0" smtClean="0">
              <a:solidFill>
                <a:schemeClr val="bg1"/>
              </a:solidFill>
            </a:rPr>
            <a:t>How the Programs Work</a:t>
          </a:r>
          <a:endParaRPr lang="en-US" sz="3200" b="1" dirty="0">
            <a:solidFill>
              <a:schemeClr val="bg1"/>
            </a:solidFill>
          </a:endParaRPr>
        </a:p>
      </dgm:t>
    </dgm:pt>
    <dgm:pt modelId="{BF188D25-6A2B-422C-BF35-F377CABB62A3}" type="parTrans" cxnId="{C8857D36-32FA-4B8E-A56F-4A6531141DC5}">
      <dgm:prSet/>
      <dgm:spPr/>
      <dgm:t>
        <a:bodyPr/>
        <a:lstStyle/>
        <a:p>
          <a:endParaRPr lang="en-US"/>
        </a:p>
      </dgm:t>
    </dgm:pt>
    <dgm:pt modelId="{BB3890A0-C699-45B9-BFA5-562034FA7558}" type="sibTrans" cxnId="{C8857D36-32FA-4B8E-A56F-4A6531141DC5}">
      <dgm:prSet/>
      <dgm:spPr/>
      <dgm:t>
        <a:bodyPr/>
        <a:lstStyle/>
        <a:p>
          <a:endParaRPr lang="en-US"/>
        </a:p>
      </dgm:t>
    </dgm:pt>
    <dgm:pt modelId="{AA203DDF-6971-43FE-84B2-A20B0FC56D9F}" type="pres">
      <dgm:prSet presAssocID="{7C1421F6-CE80-48C6-BF10-CCA4EC74F731}" presName="Name0" presStyleCnt="0">
        <dgm:presLayoutVars>
          <dgm:chMax val="7"/>
          <dgm:dir/>
          <dgm:animLvl val="lvl"/>
          <dgm:resizeHandles val="exact"/>
        </dgm:presLayoutVars>
      </dgm:prSet>
      <dgm:spPr/>
      <dgm:t>
        <a:bodyPr/>
        <a:lstStyle/>
        <a:p>
          <a:endParaRPr lang="en-US"/>
        </a:p>
      </dgm:t>
    </dgm:pt>
    <dgm:pt modelId="{99CB093C-1889-4D07-AA86-323128A9A41E}" type="pres">
      <dgm:prSet presAssocID="{FC4DACF4-2B71-4660-AE38-7987BE70612B}" presName="circle1" presStyleLbl="node1" presStyleIdx="0" presStyleCnt="1"/>
      <dgm:spPr>
        <a:solidFill>
          <a:schemeClr val="bg1">
            <a:alpha val="65000"/>
          </a:schemeClr>
        </a:solidFill>
        <a:ln>
          <a:solidFill>
            <a:srgbClr val="13392A"/>
          </a:solidFill>
        </a:ln>
      </dgm:spPr>
      <dgm:t>
        <a:bodyPr/>
        <a:lstStyle/>
        <a:p>
          <a:endParaRPr lang="en-US"/>
        </a:p>
      </dgm:t>
    </dgm:pt>
    <dgm:pt modelId="{73D4D1E3-B021-4CCD-9C29-4831F3EB72BA}" type="pres">
      <dgm:prSet presAssocID="{FC4DACF4-2B71-4660-AE38-7987BE70612B}" presName="space" presStyleCnt="0"/>
      <dgm:spPr/>
    </dgm:pt>
    <dgm:pt modelId="{225B0A01-DBFB-4B51-8A90-984C3A6E7C80}" type="pres">
      <dgm:prSet presAssocID="{FC4DACF4-2B71-4660-AE38-7987BE70612B}" presName="rect1" presStyleLbl="alignAcc1" presStyleIdx="0" presStyleCnt="1"/>
      <dgm:spPr/>
      <dgm:t>
        <a:bodyPr/>
        <a:lstStyle/>
        <a:p>
          <a:endParaRPr lang="en-US"/>
        </a:p>
      </dgm:t>
    </dgm:pt>
    <dgm:pt modelId="{B003A809-817A-44D5-B180-A57564ECB641}" type="pres">
      <dgm:prSet presAssocID="{FC4DACF4-2B71-4660-AE38-7987BE70612B}" presName="rect1ParTxNoCh" presStyleLbl="alignAcc1" presStyleIdx="0" presStyleCnt="1">
        <dgm:presLayoutVars>
          <dgm:chMax val="1"/>
          <dgm:bulletEnabled val="1"/>
        </dgm:presLayoutVars>
      </dgm:prSet>
      <dgm:spPr/>
      <dgm:t>
        <a:bodyPr/>
        <a:lstStyle/>
        <a:p>
          <a:endParaRPr lang="en-US"/>
        </a:p>
      </dgm:t>
    </dgm:pt>
  </dgm:ptLst>
  <dgm:cxnLst>
    <dgm:cxn modelId="{30BA70C4-E274-4AC5-9B99-931778006768}" type="presOf" srcId="{FC4DACF4-2B71-4660-AE38-7987BE70612B}" destId="{B003A809-817A-44D5-B180-A57564ECB641}" srcOrd="1" destOrd="0" presId="urn:microsoft.com/office/officeart/2005/8/layout/target3"/>
    <dgm:cxn modelId="{B234AF15-666C-4148-B3EE-108BA1C376DE}" type="presOf" srcId="{FC4DACF4-2B71-4660-AE38-7987BE70612B}" destId="{225B0A01-DBFB-4B51-8A90-984C3A6E7C80}" srcOrd="0" destOrd="0" presId="urn:microsoft.com/office/officeart/2005/8/layout/target3"/>
    <dgm:cxn modelId="{1E92885A-D7F3-4F13-A669-62EA07A97878}" type="presOf" srcId="{7C1421F6-CE80-48C6-BF10-CCA4EC74F731}" destId="{AA203DDF-6971-43FE-84B2-A20B0FC56D9F}" srcOrd="0" destOrd="0" presId="urn:microsoft.com/office/officeart/2005/8/layout/target3"/>
    <dgm:cxn modelId="{C8857D36-32FA-4B8E-A56F-4A6531141DC5}" srcId="{7C1421F6-CE80-48C6-BF10-CCA4EC74F731}" destId="{FC4DACF4-2B71-4660-AE38-7987BE70612B}" srcOrd="0" destOrd="0" parTransId="{BF188D25-6A2B-422C-BF35-F377CABB62A3}" sibTransId="{BB3890A0-C699-45B9-BFA5-562034FA7558}"/>
    <dgm:cxn modelId="{05D36C82-4548-4B07-8D63-053D246DA99E}" type="presParOf" srcId="{AA203DDF-6971-43FE-84B2-A20B0FC56D9F}" destId="{99CB093C-1889-4D07-AA86-323128A9A41E}" srcOrd="0" destOrd="0" presId="urn:microsoft.com/office/officeart/2005/8/layout/target3"/>
    <dgm:cxn modelId="{DA85B51C-F2BF-43B1-B845-55A5F9895877}" type="presParOf" srcId="{AA203DDF-6971-43FE-84B2-A20B0FC56D9F}" destId="{73D4D1E3-B021-4CCD-9C29-4831F3EB72BA}" srcOrd="1" destOrd="0" presId="urn:microsoft.com/office/officeart/2005/8/layout/target3"/>
    <dgm:cxn modelId="{463E1BBA-AAA0-49BE-90C2-FEB3999B5255}" type="presParOf" srcId="{AA203DDF-6971-43FE-84B2-A20B0FC56D9F}" destId="{225B0A01-DBFB-4B51-8A90-984C3A6E7C80}" srcOrd="2" destOrd="0" presId="urn:microsoft.com/office/officeart/2005/8/layout/target3"/>
    <dgm:cxn modelId="{38329AC5-8E0D-49F7-AFD6-E1043A5F24C9}" type="presParOf" srcId="{AA203DDF-6971-43FE-84B2-A20B0FC56D9F}" destId="{B003A809-817A-44D5-B180-A57564ECB641}" srcOrd="3" destOrd="0" presId="urn:microsoft.com/office/officeart/2005/8/layout/target3"/>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7C1421F6-CE80-48C6-BF10-CCA4EC74F731}" type="doc">
      <dgm:prSet loTypeId="urn:microsoft.com/office/officeart/2005/8/layout/target3" loCatId="relationship" qsTypeId="urn:microsoft.com/office/officeart/2005/8/quickstyle/simple1" qsCatId="simple" csTypeId="urn:microsoft.com/office/officeart/2005/8/colors/accent1_2" csCatId="accent1" phldr="1"/>
      <dgm:spPr/>
      <dgm:t>
        <a:bodyPr/>
        <a:lstStyle/>
        <a:p>
          <a:endParaRPr lang="en-US"/>
        </a:p>
      </dgm:t>
    </dgm:pt>
    <dgm:pt modelId="{FC4DACF4-2B71-4660-AE38-7987BE70612B}">
      <dgm:prSet custT="1"/>
      <dgm:spPr>
        <a:solidFill>
          <a:srgbClr val="0F3B69"/>
        </a:solidFill>
        <a:ln>
          <a:solidFill>
            <a:srgbClr val="13392A"/>
          </a:solidFill>
        </a:ln>
      </dgm:spPr>
      <dgm:t>
        <a:bodyPr/>
        <a:lstStyle/>
        <a:p>
          <a:pPr algn="l" rtl="0"/>
          <a:r>
            <a:rPr lang="en-US" sz="3200" b="1" dirty="0" smtClean="0">
              <a:solidFill>
                <a:schemeClr val="bg1"/>
              </a:solidFill>
            </a:rPr>
            <a:t>SBA PROGRAMS</a:t>
          </a:r>
          <a:endParaRPr lang="en-US" sz="3200" dirty="0">
            <a:solidFill>
              <a:schemeClr val="bg1"/>
            </a:solidFill>
          </a:endParaRPr>
        </a:p>
      </dgm:t>
    </dgm:pt>
    <dgm:pt modelId="{BF188D25-6A2B-422C-BF35-F377CABB62A3}" type="parTrans" cxnId="{C8857D36-32FA-4B8E-A56F-4A6531141DC5}">
      <dgm:prSet/>
      <dgm:spPr/>
      <dgm:t>
        <a:bodyPr/>
        <a:lstStyle/>
        <a:p>
          <a:endParaRPr lang="en-US"/>
        </a:p>
      </dgm:t>
    </dgm:pt>
    <dgm:pt modelId="{BB3890A0-C699-45B9-BFA5-562034FA7558}" type="sibTrans" cxnId="{C8857D36-32FA-4B8E-A56F-4A6531141DC5}">
      <dgm:prSet/>
      <dgm:spPr/>
      <dgm:t>
        <a:bodyPr/>
        <a:lstStyle/>
        <a:p>
          <a:endParaRPr lang="en-US"/>
        </a:p>
      </dgm:t>
    </dgm:pt>
    <dgm:pt modelId="{AA203DDF-6971-43FE-84B2-A20B0FC56D9F}" type="pres">
      <dgm:prSet presAssocID="{7C1421F6-CE80-48C6-BF10-CCA4EC74F731}" presName="Name0" presStyleCnt="0">
        <dgm:presLayoutVars>
          <dgm:chMax val="7"/>
          <dgm:dir/>
          <dgm:animLvl val="lvl"/>
          <dgm:resizeHandles val="exact"/>
        </dgm:presLayoutVars>
      </dgm:prSet>
      <dgm:spPr/>
      <dgm:t>
        <a:bodyPr/>
        <a:lstStyle/>
        <a:p>
          <a:endParaRPr lang="en-US"/>
        </a:p>
      </dgm:t>
    </dgm:pt>
    <dgm:pt modelId="{99CB093C-1889-4D07-AA86-323128A9A41E}" type="pres">
      <dgm:prSet presAssocID="{FC4DACF4-2B71-4660-AE38-7987BE70612B}" presName="circle1" presStyleLbl="node1" presStyleIdx="0" presStyleCnt="1" custLinFactNeighborY="0"/>
      <dgm:spPr>
        <a:solidFill>
          <a:schemeClr val="bg1">
            <a:alpha val="65000"/>
          </a:schemeClr>
        </a:solidFill>
        <a:ln>
          <a:solidFill>
            <a:srgbClr val="13392A"/>
          </a:solidFill>
        </a:ln>
      </dgm:spPr>
      <dgm:t>
        <a:bodyPr/>
        <a:lstStyle/>
        <a:p>
          <a:endParaRPr lang="en-US"/>
        </a:p>
      </dgm:t>
    </dgm:pt>
    <dgm:pt modelId="{73D4D1E3-B021-4CCD-9C29-4831F3EB72BA}" type="pres">
      <dgm:prSet presAssocID="{FC4DACF4-2B71-4660-AE38-7987BE70612B}" presName="space" presStyleCnt="0"/>
      <dgm:spPr/>
    </dgm:pt>
    <dgm:pt modelId="{225B0A01-DBFB-4B51-8A90-984C3A6E7C80}" type="pres">
      <dgm:prSet presAssocID="{FC4DACF4-2B71-4660-AE38-7987BE70612B}" presName="rect1" presStyleLbl="alignAcc1" presStyleIdx="0" presStyleCnt="1" custScaleY="100000" custLinFactNeighborX="498" custLinFactNeighborY="6667"/>
      <dgm:spPr/>
      <dgm:t>
        <a:bodyPr/>
        <a:lstStyle/>
        <a:p>
          <a:endParaRPr lang="en-US"/>
        </a:p>
      </dgm:t>
    </dgm:pt>
    <dgm:pt modelId="{B003A809-817A-44D5-B180-A57564ECB641}" type="pres">
      <dgm:prSet presAssocID="{FC4DACF4-2B71-4660-AE38-7987BE70612B}" presName="rect1ParTxNoCh" presStyleLbl="alignAcc1" presStyleIdx="0" presStyleCnt="1">
        <dgm:presLayoutVars>
          <dgm:chMax val="1"/>
          <dgm:bulletEnabled val="1"/>
        </dgm:presLayoutVars>
      </dgm:prSet>
      <dgm:spPr/>
      <dgm:t>
        <a:bodyPr/>
        <a:lstStyle/>
        <a:p>
          <a:endParaRPr lang="en-US"/>
        </a:p>
      </dgm:t>
    </dgm:pt>
  </dgm:ptLst>
  <dgm:cxnLst>
    <dgm:cxn modelId="{0D9295B2-7D3D-4024-ADA5-B9D0D7806AE3}" type="presOf" srcId="{FC4DACF4-2B71-4660-AE38-7987BE70612B}" destId="{225B0A01-DBFB-4B51-8A90-984C3A6E7C80}" srcOrd="0" destOrd="0" presId="urn:microsoft.com/office/officeart/2005/8/layout/target3"/>
    <dgm:cxn modelId="{23CC6C35-44ED-49B3-B43D-99F91E6C81BF}" type="presOf" srcId="{7C1421F6-CE80-48C6-BF10-CCA4EC74F731}" destId="{AA203DDF-6971-43FE-84B2-A20B0FC56D9F}" srcOrd="0" destOrd="0" presId="urn:microsoft.com/office/officeart/2005/8/layout/target3"/>
    <dgm:cxn modelId="{C8857D36-32FA-4B8E-A56F-4A6531141DC5}" srcId="{7C1421F6-CE80-48C6-BF10-CCA4EC74F731}" destId="{FC4DACF4-2B71-4660-AE38-7987BE70612B}" srcOrd="0" destOrd="0" parTransId="{BF188D25-6A2B-422C-BF35-F377CABB62A3}" sibTransId="{BB3890A0-C699-45B9-BFA5-562034FA7558}"/>
    <dgm:cxn modelId="{6B8DC0C1-0F9C-421D-9359-86B02BA07DB4}" type="presOf" srcId="{FC4DACF4-2B71-4660-AE38-7987BE70612B}" destId="{B003A809-817A-44D5-B180-A57564ECB641}" srcOrd="1" destOrd="0" presId="urn:microsoft.com/office/officeart/2005/8/layout/target3"/>
    <dgm:cxn modelId="{8F0CA13F-3682-4A73-B077-6D190CF761BF}" type="presParOf" srcId="{AA203DDF-6971-43FE-84B2-A20B0FC56D9F}" destId="{99CB093C-1889-4D07-AA86-323128A9A41E}" srcOrd="0" destOrd="0" presId="urn:microsoft.com/office/officeart/2005/8/layout/target3"/>
    <dgm:cxn modelId="{88B72447-EE31-47CA-844B-ED46C899D0CC}" type="presParOf" srcId="{AA203DDF-6971-43FE-84B2-A20B0FC56D9F}" destId="{73D4D1E3-B021-4CCD-9C29-4831F3EB72BA}" srcOrd="1" destOrd="0" presId="urn:microsoft.com/office/officeart/2005/8/layout/target3"/>
    <dgm:cxn modelId="{728C16FB-7957-4F3D-A955-BA9ABD79C190}" type="presParOf" srcId="{AA203DDF-6971-43FE-84B2-A20B0FC56D9F}" destId="{225B0A01-DBFB-4B51-8A90-984C3A6E7C80}" srcOrd="2" destOrd="0" presId="urn:microsoft.com/office/officeart/2005/8/layout/target3"/>
    <dgm:cxn modelId="{B784EE49-2D81-4BBA-BAF6-C21505AF7F0E}" type="presParOf" srcId="{AA203DDF-6971-43FE-84B2-A20B0FC56D9F}" destId="{B003A809-817A-44D5-B180-A57564ECB641}" srcOrd="3" destOrd="0" presId="urn:microsoft.com/office/officeart/2005/8/layout/target3"/>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36389087-BB30-4FB5-B2D6-4D0F56D8637D}" type="doc">
      <dgm:prSet loTypeId="urn:microsoft.com/office/officeart/2005/8/layout/pyramid2" loCatId="list" qsTypeId="urn:microsoft.com/office/officeart/2005/8/quickstyle/simple1" qsCatId="simple" csTypeId="urn:microsoft.com/office/officeart/2005/8/colors/accent1_2" csCatId="accent1" phldr="1"/>
      <dgm:spPr/>
      <dgm:t>
        <a:bodyPr/>
        <a:lstStyle/>
        <a:p>
          <a:endParaRPr lang="en-US"/>
        </a:p>
      </dgm:t>
    </dgm:pt>
    <dgm:pt modelId="{0EEB6B2F-304F-4C16-BD79-EE5B3A0473B3}">
      <dgm:prSet phldrT="[Text]"/>
      <dgm:spPr/>
      <dgm:t>
        <a:bodyPr/>
        <a:lstStyle/>
        <a:p>
          <a:r>
            <a:rPr lang="en-US" dirty="0" smtClean="0">
              <a:solidFill>
                <a:schemeClr val="bg1">
                  <a:lumMod val="85000"/>
                </a:schemeClr>
              </a:solidFill>
            </a:rPr>
            <a:t>Financial Assistance</a:t>
          </a:r>
          <a:endParaRPr lang="en-US" dirty="0">
            <a:solidFill>
              <a:schemeClr val="bg1">
                <a:lumMod val="85000"/>
              </a:schemeClr>
            </a:solidFill>
          </a:endParaRPr>
        </a:p>
      </dgm:t>
    </dgm:pt>
    <dgm:pt modelId="{9D7DD3CC-0518-49A1-B66A-BCD2981B81F1}" type="parTrans" cxnId="{B9C55352-E64B-44E4-A25E-A357C36A0914}">
      <dgm:prSet/>
      <dgm:spPr/>
      <dgm:t>
        <a:bodyPr/>
        <a:lstStyle/>
        <a:p>
          <a:endParaRPr lang="en-US"/>
        </a:p>
      </dgm:t>
    </dgm:pt>
    <dgm:pt modelId="{6E8D03CE-1C6A-4D63-A69F-F936DF2D67A7}" type="sibTrans" cxnId="{B9C55352-E64B-44E4-A25E-A357C36A0914}">
      <dgm:prSet/>
      <dgm:spPr/>
      <dgm:t>
        <a:bodyPr/>
        <a:lstStyle/>
        <a:p>
          <a:endParaRPr lang="en-US"/>
        </a:p>
      </dgm:t>
    </dgm:pt>
    <dgm:pt modelId="{6173D1E2-917F-4822-9630-57D190657F72}">
      <dgm:prSet phldrT="[Text]"/>
      <dgm:spPr/>
      <dgm:t>
        <a:bodyPr/>
        <a:lstStyle/>
        <a:p>
          <a:r>
            <a:rPr lang="en-US" dirty="0" smtClean="0">
              <a:solidFill>
                <a:schemeClr val="bg1">
                  <a:lumMod val="85000"/>
                </a:schemeClr>
              </a:solidFill>
            </a:rPr>
            <a:t>Counseling and Training</a:t>
          </a:r>
          <a:endParaRPr lang="en-US" dirty="0">
            <a:solidFill>
              <a:schemeClr val="bg1">
                <a:lumMod val="85000"/>
              </a:schemeClr>
            </a:solidFill>
          </a:endParaRPr>
        </a:p>
      </dgm:t>
    </dgm:pt>
    <dgm:pt modelId="{AE35085A-D64A-4859-82A5-056EB8611018}" type="parTrans" cxnId="{3B5C4F3E-C2DD-4A26-AA23-5F512C9512C8}">
      <dgm:prSet/>
      <dgm:spPr/>
      <dgm:t>
        <a:bodyPr/>
        <a:lstStyle/>
        <a:p>
          <a:endParaRPr lang="en-US"/>
        </a:p>
      </dgm:t>
    </dgm:pt>
    <dgm:pt modelId="{3BB409AB-383F-40AE-B619-2ECD2D431863}" type="sibTrans" cxnId="{3B5C4F3E-C2DD-4A26-AA23-5F512C9512C8}">
      <dgm:prSet/>
      <dgm:spPr/>
      <dgm:t>
        <a:bodyPr/>
        <a:lstStyle/>
        <a:p>
          <a:endParaRPr lang="en-US"/>
        </a:p>
      </dgm:t>
    </dgm:pt>
    <dgm:pt modelId="{8C1E8C31-8367-4260-952C-C50FBD76B078}">
      <dgm:prSet phldrT="[Text]"/>
      <dgm:spPr/>
      <dgm:t>
        <a:bodyPr/>
        <a:lstStyle/>
        <a:p>
          <a:r>
            <a:rPr lang="en-US" dirty="0" smtClean="0">
              <a:solidFill>
                <a:schemeClr val="bg1">
                  <a:lumMod val="85000"/>
                </a:schemeClr>
              </a:solidFill>
            </a:rPr>
            <a:t>Government Contracting</a:t>
          </a:r>
          <a:endParaRPr lang="en-US" dirty="0">
            <a:solidFill>
              <a:schemeClr val="bg1">
                <a:lumMod val="85000"/>
              </a:schemeClr>
            </a:solidFill>
          </a:endParaRPr>
        </a:p>
      </dgm:t>
    </dgm:pt>
    <dgm:pt modelId="{EB5993F4-D1A6-4ADD-A16B-FDE835199AE5}" type="parTrans" cxnId="{5608077C-8136-4098-96FB-1FCF9E12DEED}">
      <dgm:prSet/>
      <dgm:spPr/>
      <dgm:t>
        <a:bodyPr/>
        <a:lstStyle/>
        <a:p>
          <a:endParaRPr lang="en-US"/>
        </a:p>
      </dgm:t>
    </dgm:pt>
    <dgm:pt modelId="{B04BC442-E42C-4E21-8539-EF5AA0D57232}" type="sibTrans" cxnId="{5608077C-8136-4098-96FB-1FCF9E12DEED}">
      <dgm:prSet/>
      <dgm:spPr/>
      <dgm:t>
        <a:bodyPr/>
        <a:lstStyle/>
        <a:p>
          <a:endParaRPr lang="en-US"/>
        </a:p>
      </dgm:t>
    </dgm:pt>
    <dgm:pt modelId="{2C76BDF5-73BF-4820-BAF6-447E1D30BDE1}">
      <dgm:prSet phldrT="[Text]"/>
      <dgm:spPr/>
      <dgm:t>
        <a:bodyPr/>
        <a:lstStyle/>
        <a:p>
          <a:r>
            <a:rPr lang="en-US" dirty="0" smtClean="0"/>
            <a:t>Advocacy</a:t>
          </a:r>
          <a:endParaRPr lang="en-US" dirty="0"/>
        </a:p>
      </dgm:t>
    </dgm:pt>
    <dgm:pt modelId="{61597DC9-17B2-4925-95D0-641A70AA2BC1}" type="parTrans" cxnId="{1509570F-EF42-4083-93A4-460B3B8B3A3A}">
      <dgm:prSet/>
      <dgm:spPr/>
      <dgm:t>
        <a:bodyPr/>
        <a:lstStyle/>
        <a:p>
          <a:endParaRPr lang="en-US"/>
        </a:p>
      </dgm:t>
    </dgm:pt>
    <dgm:pt modelId="{9EFC9E47-DC27-45A2-8D1F-4EB12BDC40ED}" type="sibTrans" cxnId="{1509570F-EF42-4083-93A4-460B3B8B3A3A}">
      <dgm:prSet/>
      <dgm:spPr/>
      <dgm:t>
        <a:bodyPr/>
        <a:lstStyle/>
        <a:p>
          <a:endParaRPr lang="en-US"/>
        </a:p>
      </dgm:t>
    </dgm:pt>
    <dgm:pt modelId="{8B711409-E412-4DC3-B749-089EC330A4B9}" type="pres">
      <dgm:prSet presAssocID="{36389087-BB30-4FB5-B2D6-4D0F56D8637D}" presName="compositeShape" presStyleCnt="0">
        <dgm:presLayoutVars>
          <dgm:dir/>
          <dgm:resizeHandles/>
        </dgm:presLayoutVars>
      </dgm:prSet>
      <dgm:spPr/>
      <dgm:t>
        <a:bodyPr/>
        <a:lstStyle/>
        <a:p>
          <a:endParaRPr lang="en-US"/>
        </a:p>
      </dgm:t>
    </dgm:pt>
    <dgm:pt modelId="{41AE45AC-90C9-4E10-B2FD-676135FBABBD}" type="pres">
      <dgm:prSet presAssocID="{36389087-BB30-4FB5-B2D6-4D0F56D8637D}" presName="pyramid" presStyleLbl="node1" presStyleIdx="0" presStyleCnt="1"/>
      <dgm:spPr/>
    </dgm:pt>
    <dgm:pt modelId="{4FF459C0-880C-429B-A52B-9BFB2CD084F7}" type="pres">
      <dgm:prSet presAssocID="{36389087-BB30-4FB5-B2D6-4D0F56D8637D}" presName="theList" presStyleCnt="0"/>
      <dgm:spPr/>
    </dgm:pt>
    <dgm:pt modelId="{0452F5AB-2BDB-4B91-8C7E-EC65D340D97F}" type="pres">
      <dgm:prSet presAssocID="{0EEB6B2F-304F-4C16-BD79-EE5B3A0473B3}" presName="aNode" presStyleLbl="fgAcc1" presStyleIdx="0" presStyleCnt="4" custScaleX="119231" custLinFactNeighborX="0" custLinFactNeighborY="27693">
        <dgm:presLayoutVars>
          <dgm:bulletEnabled val="1"/>
        </dgm:presLayoutVars>
      </dgm:prSet>
      <dgm:spPr/>
      <dgm:t>
        <a:bodyPr/>
        <a:lstStyle/>
        <a:p>
          <a:endParaRPr lang="en-US"/>
        </a:p>
      </dgm:t>
    </dgm:pt>
    <dgm:pt modelId="{708578C3-EFC0-41DF-9B53-E9E4DA6C784E}" type="pres">
      <dgm:prSet presAssocID="{0EEB6B2F-304F-4C16-BD79-EE5B3A0473B3}" presName="aSpace" presStyleCnt="0"/>
      <dgm:spPr/>
    </dgm:pt>
    <dgm:pt modelId="{C1A22E43-C468-4572-99B6-5C66B254D4F2}" type="pres">
      <dgm:prSet presAssocID="{6173D1E2-917F-4822-9630-57D190657F72}" presName="aNode" presStyleLbl="fgAcc1" presStyleIdx="1" presStyleCnt="4" custScaleX="117308">
        <dgm:presLayoutVars>
          <dgm:bulletEnabled val="1"/>
        </dgm:presLayoutVars>
      </dgm:prSet>
      <dgm:spPr/>
      <dgm:t>
        <a:bodyPr/>
        <a:lstStyle/>
        <a:p>
          <a:endParaRPr lang="en-US"/>
        </a:p>
      </dgm:t>
    </dgm:pt>
    <dgm:pt modelId="{EB640C17-1FF7-4C46-B521-3A58FAE59EF7}" type="pres">
      <dgm:prSet presAssocID="{6173D1E2-917F-4822-9630-57D190657F72}" presName="aSpace" presStyleCnt="0"/>
      <dgm:spPr/>
    </dgm:pt>
    <dgm:pt modelId="{1DFD6C00-40A1-4518-A954-5D8EDF5744FB}" type="pres">
      <dgm:prSet presAssocID="{8C1E8C31-8367-4260-952C-C50FBD76B078}" presName="aNode" presStyleLbl="fgAcc1" presStyleIdx="2" presStyleCnt="4" custScaleX="117308">
        <dgm:presLayoutVars>
          <dgm:bulletEnabled val="1"/>
        </dgm:presLayoutVars>
      </dgm:prSet>
      <dgm:spPr/>
      <dgm:t>
        <a:bodyPr/>
        <a:lstStyle/>
        <a:p>
          <a:endParaRPr lang="en-US"/>
        </a:p>
      </dgm:t>
    </dgm:pt>
    <dgm:pt modelId="{FBFC3E87-E987-4CA6-A631-A0DEC41C763A}" type="pres">
      <dgm:prSet presAssocID="{8C1E8C31-8367-4260-952C-C50FBD76B078}" presName="aSpace" presStyleCnt="0"/>
      <dgm:spPr/>
    </dgm:pt>
    <dgm:pt modelId="{4EE9530E-5053-4E82-884F-118A1BC28635}" type="pres">
      <dgm:prSet presAssocID="{2C76BDF5-73BF-4820-BAF6-447E1D30BDE1}" presName="aNode" presStyleLbl="fgAcc1" presStyleIdx="3" presStyleCnt="4" custScaleX="117308">
        <dgm:presLayoutVars>
          <dgm:bulletEnabled val="1"/>
        </dgm:presLayoutVars>
      </dgm:prSet>
      <dgm:spPr/>
      <dgm:t>
        <a:bodyPr/>
        <a:lstStyle/>
        <a:p>
          <a:endParaRPr lang="en-US"/>
        </a:p>
      </dgm:t>
    </dgm:pt>
    <dgm:pt modelId="{7F7D92A8-7FA6-4A96-83A7-98637EC36998}" type="pres">
      <dgm:prSet presAssocID="{2C76BDF5-73BF-4820-BAF6-447E1D30BDE1}" presName="aSpace" presStyleCnt="0"/>
      <dgm:spPr/>
    </dgm:pt>
  </dgm:ptLst>
  <dgm:cxnLst>
    <dgm:cxn modelId="{A309D672-9A98-4058-8581-0C5703389A22}" type="presOf" srcId="{6173D1E2-917F-4822-9630-57D190657F72}" destId="{C1A22E43-C468-4572-99B6-5C66B254D4F2}" srcOrd="0" destOrd="0" presId="urn:microsoft.com/office/officeart/2005/8/layout/pyramid2"/>
    <dgm:cxn modelId="{1509570F-EF42-4083-93A4-460B3B8B3A3A}" srcId="{36389087-BB30-4FB5-B2D6-4D0F56D8637D}" destId="{2C76BDF5-73BF-4820-BAF6-447E1D30BDE1}" srcOrd="3" destOrd="0" parTransId="{61597DC9-17B2-4925-95D0-641A70AA2BC1}" sibTransId="{9EFC9E47-DC27-45A2-8D1F-4EB12BDC40ED}"/>
    <dgm:cxn modelId="{5608077C-8136-4098-96FB-1FCF9E12DEED}" srcId="{36389087-BB30-4FB5-B2D6-4D0F56D8637D}" destId="{8C1E8C31-8367-4260-952C-C50FBD76B078}" srcOrd="2" destOrd="0" parTransId="{EB5993F4-D1A6-4ADD-A16B-FDE835199AE5}" sibTransId="{B04BC442-E42C-4E21-8539-EF5AA0D57232}"/>
    <dgm:cxn modelId="{3B5C4F3E-C2DD-4A26-AA23-5F512C9512C8}" srcId="{36389087-BB30-4FB5-B2D6-4D0F56D8637D}" destId="{6173D1E2-917F-4822-9630-57D190657F72}" srcOrd="1" destOrd="0" parTransId="{AE35085A-D64A-4859-82A5-056EB8611018}" sibTransId="{3BB409AB-383F-40AE-B619-2ECD2D431863}"/>
    <dgm:cxn modelId="{612AB793-3587-4E30-986D-62CCF7140E9D}" type="presOf" srcId="{0EEB6B2F-304F-4C16-BD79-EE5B3A0473B3}" destId="{0452F5AB-2BDB-4B91-8C7E-EC65D340D97F}" srcOrd="0" destOrd="0" presId="urn:microsoft.com/office/officeart/2005/8/layout/pyramid2"/>
    <dgm:cxn modelId="{28088B29-9396-43E0-8737-E4141B037DD6}" type="presOf" srcId="{2C76BDF5-73BF-4820-BAF6-447E1D30BDE1}" destId="{4EE9530E-5053-4E82-884F-118A1BC28635}" srcOrd="0" destOrd="0" presId="urn:microsoft.com/office/officeart/2005/8/layout/pyramid2"/>
    <dgm:cxn modelId="{0E97617D-CD0B-4315-8FD4-9ECCF1A9F11C}" type="presOf" srcId="{36389087-BB30-4FB5-B2D6-4D0F56D8637D}" destId="{8B711409-E412-4DC3-B749-089EC330A4B9}" srcOrd="0" destOrd="0" presId="urn:microsoft.com/office/officeart/2005/8/layout/pyramid2"/>
    <dgm:cxn modelId="{78FD1877-3ED2-4C3E-BF29-DF2877982E2A}" type="presOf" srcId="{8C1E8C31-8367-4260-952C-C50FBD76B078}" destId="{1DFD6C00-40A1-4518-A954-5D8EDF5744FB}" srcOrd="0" destOrd="0" presId="urn:microsoft.com/office/officeart/2005/8/layout/pyramid2"/>
    <dgm:cxn modelId="{B9C55352-E64B-44E4-A25E-A357C36A0914}" srcId="{36389087-BB30-4FB5-B2D6-4D0F56D8637D}" destId="{0EEB6B2F-304F-4C16-BD79-EE5B3A0473B3}" srcOrd="0" destOrd="0" parTransId="{9D7DD3CC-0518-49A1-B66A-BCD2981B81F1}" sibTransId="{6E8D03CE-1C6A-4D63-A69F-F936DF2D67A7}"/>
    <dgm:cxn modelId="{8D4A47EF-69EB-4C7B-AAD1-2EE45C88E846}" type="presParOf" srcId="{8B711409-E412-4DC3-B749-089EC330A4B9}" destId="{41AE45AC-90C9-4E10-B2FD-676135FBABBD}" srcOrd="0" destOrd="0" presId="urn:microsoft.com/office/officeart/2005/8/layout/pyramid2"/>
    <dgm:cxn modelId="{FEA614D7-17A0-4823-A203-0A7A8E051C7E}" type="presParOf" srcId="{8B711409-E412-4DC3-B749-089EC330A4B9}" destId="{4FF459C0-880C-429B-A52B-9BFB2CD084F7}" srcOrd="1" destOrd="0" presId="urn:microsoft.com/office/officeart/2005/8/layout/pyramid2"/>
    <dgm:cxn modelId="{FB209E98-9017-4C87-86C9-A894C917B767}" type="presParOf" srcId="{4FF459C0-880C-429B-A52B-9BFB2CD084F7}" destId="{0452F5AB-2BDB-4B91-8C7E-EC65D340D97F}" srcOrd="0" destOrd="0" presId="urn:microsoft.com/office/officeart/2005/8/layout/pyramid2"/>
    <dgm:cxn modelId="{A9B7FDA1-CDC6-4836-9140-4F50F4AD83E2}" type="presParOf" srcId="{4FF459C0-880C-429B-A52B-9BFB2CD084F7}" destId="{708578C3-EFC0-41DF-9B53-E9E4DA6C784E}" srcOrd="1" destOrd="0" presId="urn:microsoft.com/office/officeart/2005/8/layout/pyramid2"/>
    <dgm:cxn modelId="{F52DA77F-6900-4A78-9CC9-30D10164171D}" type="presParOf" srcId="{4FF459C0-880C-429B-A52B-9BFB2CD084F7}" destId="{C1A22E43-C468-4572-99B6-5C66B254D4F2}" srcOrd="2" destOrd="0" presId="urn:microsoft.com/office/officeart/2005/8/layout/pyramid2"/>
    <dgm:cxn modelId="{846F5A9C-1414-4035-8655-05573D29276F}" type="presParOf" srcId="{4FF459C0-880C-429B-A52B-9BFB2CD084F7}" destId="{EB640C17-1FF7-4C46-B521-3A58FAE59EF7}" srcOrd="3" destOrd="0" presId="urn:microsoft.com/office/officeart/2005/8/layout/pyramid2"/>
    <dgm:cxn modelId="{1AC1C25B-3621-459E-AA52-700840ECA5DA}" type="presParOf" srcId="{4FF459C0-880C-429B-A52B-9BFB2CD084F7}" destId="{1DFD6C00-40A1-4518-A954-5D8EDF5744FB}" srcOrd="4" destOrd="0" presId="urn:microsoft.com/office/officeart/2005/8/layout/pyramid2"/>
    <dgm:cxn modelId="{011A9BB2-470B-4FC9-9A57-F9BC830CA981}" type="presParOf" srcId="{4FF459C0-880C-429B-A52B-9BFB2CD084F7}" destId="{FBFC3E87-E987-4CA6-A631-A0DEC41C763A}" srcOrd="5" destOrd="0" presId="urn:microsoft.com/office/officeart/2005/8/layout/pyramid2"/>
    <dgm:cxn modelId="{E63285EE-B7FF-4528-AE25-817C889F7E21}" type="presParOf" srcId="{4FF459C0-880C-429B-A52B-9BFB2CD084F7}" destId="{4EE9530E-5053-4E82-884F-118A1BC28635}" srcOrd="6" destOrd="0" presId="urn:microsoft.com/office/officeart/2005/8/layout/pyramid2"/>
    <dgm:cxn modelId="{CF29799E-9111-4F01-BE96-29111E146EFE}" type="presParOf" srcId="{4FF459C0-880C-429B-A52B-9BFB2CD084F7}" destId="{7F7D92A8-7FA6-4A96-83A7-98637EC36998}" srcOrd="7" destOrd="0" presId="urn:microsoft.com/office/officeart/2005/8/layout/pyramid2"/>
  </dgm:cxnLst>
  <dgm:bg/>
  <dgm:whole/>
  <dgm:extLst>
    <a:ext uri="http://schemas.microsoft.com/office/drawing/2008/diagram">
      <dsp:dataModelExt xmlns:dsp="http://schemas.microsoft.com/office/drawing/2008/diagram" relId="rId14"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7C1421F6-CE80-48C6-BF10-CCA4EC74F731}" type="doc">
      <dgm:prSet loTypeId="urn:microsoft.com/office/officeart/2005/8/layout/target3" loCatId="relationship" qsTypeId="urn:microsoft.com/office/officeart/2005/8/quickstyle/simple1" qsCatId="simple" csTypeId="urn:microsoft.com/office/officeart/2005/8/colors/accent1_2" csCatId="accent1" phldr="1"/>
      <dgm:spPr/>
      <dgm:t>
        <a:bodyPr/>
        <a:lstStyle/>
        <a:p>
          <a:endParaRPr lang="en-US"/>
        </a:p>
      </dgm:t>
    </dgm:pt>
    <dgm:pt modelId="{FC4DACF4-2B71-4660-AE38-7987BE70612B}">
      <dgm:prSet custT="1"/>
      <dgm:spPr>
        <a:solidFill>
          <a:srgbClr val="0F3B69"/>
        </a:solidFill>
        <a:ln>
          <a:solidFill>
            <a:srgbClr val="13392A"/>
          </a:solidFill>
        </a:ln>
      </dgm:spPr>
      <dgm:t>
        <a:bodyPr/>
        <a:lstStyle/>
        <a:p>
          <a:pPr algn="l" rtl="0"/>
          <a:r>
            <a:rPr lang="en-US" sz="3200" b="1" dirty="0" smtClean="0">
              <a:solidFill>
                <a:schemeClr val="bg1"/>
              </a:solidFill>
            </a:rPr>
            <a:t>How the Programs Work</a:t>
          </a:r>
          <a:endParaRPr lang="en-US" sz="3200" b="1" dirty="0">
            <a:solidFill>
              <a:schemeClr val="bg1"/>
            </a:solidFill>
          </a:endParaRPr>
        </a:p>
      </dgm:t>
    </dgm:pt>
    <dgm:pt modelId="{BF188D25-6A2B-422C-BF35-F377CABB62A3}" type="parTrans" cxnId="{C8857D36-32FA-4B8E-A56F-4A6531141DC5}">
      <dgm:prSet/>
      <dgm:spPr/>
      <dgm:t>
        <a:bodyPr/>
        <a:lstStyle/>
        <a:p>
          <a:endParaRPr lang="en-US"/>
        </a:p>
      </dgm:t>
    </dgm:pt>
    <dgm:pt modelId="{BB3890A0-C699-45B9-BFA5-562034FA7558}" type="sibTrans" cxnId="{C8857D36-32FA-4B8E-A56F-4A6531141DC5}">
      <dgm:prSet/>
      <dgm:spPr/>
      <dgm:t>
        <a:bodyPr/>
        <a:lstStyle/>
        <a:p>
          <a:endParaRPr lang="en-US"/>
        </a:p>
      </dgm:t>
    </dgm:pt>
    <dgm:pt modelId="{AA203DDF-6971-43FE-84B2-A20B0FC56D9F}" type="pres">
      <dgm:prSet presAssocID="{7C1421F6-CE80-48C6-BF10-CCA4EC74F731}" presName="Name0" presStyleCnt="0">
        <dgm:presLayoutVars>
          <dgm:chMax val="7"/>
          <dgm:dir/>
          <dgm:animLvl val="lvl"/>
          <dgm:resizeHandles val="exact"/>
        </dgm:presLayoutVars>
      </dgm:prSet>
      <dgm:spPr/>
      <dgm:t>
        <a:bodyPr/>
        <a:lstStyle/>
        <a:p>
          <a:endParaRPr lang="en-US"/>
        </a:p>
      </dgm:t>
    </dgm:pt>
    <dgm:pt modelId="{99CB093C-1889-4D07-AA86-323128A9A41E}" type="pres">
      <dgm:prSet presAssocID="{FC4DACF4-2B71-4660-AE38-7987BE70612B}" presName="circle1" presStyleLbl="node1" presStyleIdx="0" presStyleCnt="1"/>
      <dgm:spPr>
        <a:solidFill>
          <a:schemeClr val="bg1">
            <a:alpha val="65000"/>
          </a:schemeClr>
        </a:solidFill>
        <a:ln>
          <a:solidFill>
            <a:srgbClr val="13392A"/>
          </a:solidFill>
        </a:ln>
      </dgm:spPr>
      <dgm:t>
        <a:bodyPr/>
        <a:lstStyle/>
        <a:p>
          <a:endParaRPr lang="en-US"/>
        </a:p>
      </dgm:t>
    </dgm:pt>
    <dgm:pt modelId="{73D4D1E3-B021-4CCD-9C29-4831F3EB72BA}" type="pres">
      <dgm:prSet presAssocID="{FC4DACF4-2B71-4660-AE38-7987BE70612B}" presName="space" presStyleCnt="0"/>
      <dgm:spPr/>
    </dgm:pt>
    <dgm:pt modelId="{225B0A01-DBFB-4B51-8A90-984C3A6E7C80}" type="pres">
      <dgm:prSet presAssocID="{FC4DACF4-2B71-4660-AE38-7987BE70612B}" presName="rect1" presStyleLbl="alignAcc1" presStyleIdx="0" presStyleCnt="1"/>
      <dgm:spPr/>
      <dgm:t>
        <a:bodyPr/>
        <a:lstStyle/>
        <a:p>
          <a:endParaRPr lang="en-US"/>
        </a:p>
      </dgm:t>
    </dgm:pt>
    <dgm:pt modelId="{B003A809-817A-44D5-B180-A57564ECB641}" type="pres">
      <dgm:prSet presAssocID="{FC4DACF4-2B71-4660-AE38-7987BE70612B}" presName="rect1ParTxNoCh" presStyleLbl="alignAcc1" presStyleIdx="0" presStyleCnt="1">
        <dgm:presLayoutVars>
          <dgm:chMax val="1"/>
          <dgm:bulletEnabled val="1"/>
        </dgm:presLayoutVars>
      </dgm:prSet>
      <dgm:spPr/>
      <dgm:t>
        <a:bodyPr/>
        <a:lstStyle/>
        <a:p>
          <a:endParaRPr lang="en-US"/>
        </a:p>
      </dgm:t>
    </dgm:pt>
  </dgm:ptLst>
  <dgm:cxnLst>
    <dgm:cxn modelId="{B5A5C503-B908-48F2-93CB-6D95BF00D299}" type="presOf" srcId="{FC4DACF4-2B71-4660-AE38-7987BE70612B}" destId="{B003A809-817A-44D5-B180-A57564ECB641}" srcOrd="1" destOrd="0" presId="urn:microsoft.com/office/officeart/2005/8/layout/target3"/>
    <dgm:cxn modelId="{5436C412-39C7-4760-A5CB-2708D41DF5A3}" type="presOf" srcId="{FC4DACF4-2B71-4660-AE38-7987BE70612B}" destId="{225B0A01-DBFB-4B51-8A90-984C3A6E7C80}" srcOrd="0" destOrd="0" presId="urn:microsoft.com/office/officeart/2005/8/layout/target3"/>
    <dgm:cxn modelId="{2AB478DB-D3BD-4982-BBC9-F0CBA6EF0075}" type="presOf" srcId="{7C1421F6-CE80-48C6-BF10-CCA4EC74F731}" destId="{AA203DDF-6971-43FE-84B2-A20B0FC56D9F}" srcOrd="0" destOrd="0" presId="urn:microsoft.com/office/officeart/2005/8/layout/target3"/>
    <dgm:cxn modelId="{C8857D36-32FA-4B8E-A56F-4A6531141DC5}" srcId="{7C1421F6-CE80-48C6-BF10-CCA4EC74F731}" destId="{FC4DACF4-2B71-4660-AE38-7987BE70612B}" srcOrd="0" destOrd="0" parTransId="{BF188D25-6A2B-422C-BF35-F377CABB62A3}" sibTransId="{BB3890A0-C699-45B9-BFA5-562034FA7558}"/>
    <dgm:cxn modelId="{479AF94F-C490-421B-88A4-049E5B577205}" type="presParOf" srcId="{AA203DDF-6971-43FE-84B2-A20B0FC56D9F}" destId="{99CB093C-1889-4D07-AA86-323128A9A41E}" srcOrd="0" destOrd="0" presId="urn:microsoft.com/office/officeart/2005/8/layout/target3"/>
    <dgm:cxn modelId="{CCA9DED0-37E9-4242-A7CF-5741006A4192}" type="presParOf" srcId="{AA203DDF-6971-43FE-84B2-A20B0FC56D9F}" destId="{73D4D1E3-B021-4CCD-9C29-4831F3EB72BA}" srcOrd="1" destOrd="0" presId="urn:microsoft.com/office/officeart/2005/8/layout/target3"/>
    <dgm:cxn modelId="{8AFB2ED2-B532-4F41-87A9-60C39548116D}" type="presParOf" srcId="{AA203DDF-6971-43FE-84B2-A20B0FC56D9F}" destId="{225B0A01-DBFB-4B51-8A90-984C3A6E7C80}" srcOrd="2" destOrd="0" presId="urn:microsoft.com/office/officeart/2005/8/layout/target3"/>
    <dgm:cxn modelId="{6531893E-B92B-4167-8EDC-E66861556565}" type="presParOf" srcId="{AA203DDF-6971-43FE-84B2-A20B0FC56D9F}" destId="{B003A809-817A-44D5-B180-A57564ECB641}" srcOrd="3" destOrd="0" presId="urn:microsoft.com/office/officeart/2005/8/layout/target3"/>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7C1421F6-CE80-48C6-BF10-CCA4EC74F731}" type="doc">
      <dgm:prSet loTypeId="urn:microsoft.com/office/officeart/2005/8/layout/target3" loCatId="relationship" qsTypeId="urn:microsoft.com/office/officeart/2005/8/quickstyle/simple1" qsCatId="simple" csTypeId="urn:microsoft.com/office/officeart/2005/8/colors/accent1_2" csCatId="accent1" phldr="1"/>
      <dgm:spPr/>
      <dgm:t>
        <a:bodyPr/>
        <a:lstStyle/>
        <a:p>
          <a:endParaRPr lang="en-US"/>
        </a:p>
      </dgm:t>
    </dgm:pt>
    <dgm:pt modelId="{FC4DACF4-2B71-4660-AE38-7987BE70612B}">
      <dgm:prSet custT="1"/>
      <dgm:spPr>
        <a:solidFill>
          <a:srgbClr val="0F3B69"/>
        </a:solidFill>
        <a:ln>
          <a:solidFill>
            <a:srgbClr val="13392A"/>
          </a:solidFill>
        </a:ln>
      </dgm:spPr>
      <dgm:t>
        <a:bodyPr/>
        <a:lstStyle/>
        <a:p>
          <a:pPr algn="l" rtl="0"/>
          <a:r>
            <a:rPr lang="en-US" sz="3200" b="1" dirty="0" smtClean="0">
              <a:solidFill>
                <a:schemeClr val="bg1"/>
              </a:solidFill>
            </a:rPr>
            <a:t>Contact Us….</a:t>
          </a:r>
          <a:endParaRPr lang="en-US" sz="3200" b="1" dirty="0">
            <a:solidFill>
              <a:schemeClr val="bg1"/>
            </a:solidFill>
          </a:endParaRPr>
        </a:p>
      </dgm:t>
    </dgm:pt>
    <dgm:pt modelId="{BF188D25-6A2B-422C-BF35-F377CABB62A3}" type="parTrans" cxnId="{C8857D36-32FA-4B8E-A56F-4A6531141DC5}">
      <dgm:prSet/>
      <dgm:spPr/>
      <dgm:t>
        <a:bodyPr/>
        <a:lstStyle/>
        <a:p>
          <a:endParaRPr lang="en-US"/>
        </a:p>
      </dgm:t>
    </dgm:pt>
    <dgm:pt modelId="{BB3890A0-C699-45B9-BFA5-562034FA7558}" type="sibTrans" cxnId="{C8857D36-32FA-4B8E-A56F-4A6531141DC5}">
      <dgm:prSet/>
      <dgm:spPr/>
      <dgm:t>
        <a:bodyPr/>
        <a:lstStyle/>
        <a:p>
          <a:endParaRPr lang="en-US"/>
        </a:p>
      </dgm:t>
    </dgm:pt>
    <dgm:pt modelId="{AA203DDF-6971-43FE-84B2-A20B0FC56D9F}" type="pres">
      <dgm:prSet presAssocID="{7C1421F6-CE80-48C6-BF10-CCA4EC74F731}" presName="Name0" presStyleCnt="0">
        <dgm:presLayoutVars>
          <dgm:chMax val="7"/>
          <dgm:dir/>
          <dgm:animLvl val="lvl"/>
          <dgm:resizeHandles val="exact"/>
        </dgm:presLayoutVars>
      </dgm:prSet>
      <dgm:spPr/>
      <dgm:t>
        <a:bodyPr/>
        <a:lstStyle/>
        <a:p>
          <a:endParaRPr lang="en-US"/>
        </a:p>
      </dgm:t>
    </dgm:pt>
    <dgm:pt modelId="{99CB093C-1889-4D07-AA86-323128A9A41E}" type="pres">
      <dgm:prSet presAssocID="{FC4DACF4-2B71-4660-AE38-7987BE70612B}" presName="circle1" presStyleLbl="node1" presStyleIdx="0" presStyleCnt="1"/>
      <dgm:spPr>
        <a:solidFill>
          <a:schemeClr val="bg1">
            <a:alpha val="65000"/>
          </a:schemeClr>
        </a:solidFill>
        <a:ln>
          <a:solidFill>
            <a:srgbClr val="13392A"/>
          </a:solidFill>
        </a:ln>
      </dgm:spPr>
      <dgm:t>
        <a:bodyPr/>
        <a:lstStyle/>
        <a:p>
          <a:endParaRPr lang="en-US"/>
        </a:p>
      </dgm:t>
    </dgm:pt>
    <dgm:pt modelId="{73D4D1E3-B021-4CCD-9C29-4831F3EB72BA}" type="pres">
      <dgm:prSet presAssocID="{FC4DACF4-2B71-4660-AE38-7987BE70612B}" presName="space" presStyleCnt="0"/>
      <dgm:spPr/>
    </dgm:pt>
    <dgm:pt modelId="{225B0A01-DBFB-4B51-8A90-984C3A6E7C80}" type="pres">
      <dgm:prSet presAssocID="{FC4DACF4-2B71-4660-AE38-7987BE70612B}" presName="rect1" presStyleLbl="alignAcc1" presStyleIdx="0" presStyleCnt="1"/>
      <dgm:spPr/>
      <dgm:t>
        <a:bodyPr/>
        <a:lstStyle/>
        <a:p>
          <a:endParaRPr lang="en-US"/>
        </a:p>
      </dgm:t>
    </dgm:pt>
    <dgm:pt modelId="{B003A809-817A-44D5-B180-A57564ECB641}" type="pres">
      <dgm:prSet presAssocID="{FC4DACF4-2B71-4660-AE38-7987BE70612B}" presName="rect1ParTxNoCh" presStyleLbl="alignAcc1" presStyleIdx="0" presStyleCnt="1">
        <dgm:presLayoutVars>
          <dgm:chMax val="1"/>
          <dgm:bulletEnabled val="1"/>
        </dgm:presLayoutVars>
      </dgm:prSet>
      <dgm:spPr/>
      <dgm:t>
        <a:bodyPr/>
        <a:lstStyle/>
        <a:p>
          <a:endParaRPr lang="en-US"/>
        </a:p>
      </dgm:t>
    </dgm:pt>
  </dgm:ptLst>
  <dgm:cxnLst>
    <dgm:cxn modelId="{80EA0047-8543-4488-B659-CBD77FBBE11F}" type="presOf" srcId="{7C1421F6-CE80-48C6-BF10-CCA4EC74F731}" destId="{AA203DDF-6971-43FE-84B2-A20B0FC56D9F}" srcOrd="0" destOrd="0" presId="urn:microsoft.com/office/officeart/2005/8/layout/target3"/>
    <dgm:cxn modelId="{C8857D36-32FA-4B8E-A56F-4A6531141DC5}" srcId="{7C1421F6-CE80-48C6-BF10-CCA4EC74F731}" destId="{FC4DACF4-2B71-4660-AE38-7987BE70612B}" srcOrd="0" destOrd="0" parTransId="{BF188D25-6A2B-422C-BF35-F377CABB62A3}" sibTransId="{BB3890A0-C699-45B9-BFA5-562034FA7558}"/>
    <dgm:cxn modelId="{EFF54698-8EF9-455D-800D-1EC97CA2A80E}" type="presOf" srcId="{FC4DACF4-2B71-4660-AE38-7987BE70612B}" destId="{B003A809-817A-44D5-B180-A57564ECB641}" srcOrd="1" destOrd="0" presId="urn:microsoft.com/office/officeart/2005/8/layout/target3"/>
    <dgm:cxn modelId="{7DAE106A-3BB3-471B-B8A7-4405CAE66FE0}" type="presOf" srcId="{FC4DACF4-2B71-4660-AE38-7987BE70612B}" destId="{225B0A01-DBFB-4B51-8A90-984C3A6E7C80}" srcOrd="0" destOrd="0" presId="urn:microsoft.com/office/officeart/2005/8/layout/target3"/>
    <dgm:cxn modelId="{930767BB-FF43-4179-83F5-08CA56FC9AC3}" type="presParOf" srcId="{AA203DDF-6971-43FE-84B2-A20B0FC56D9F}" destId="{99CB093C-1889-4D07-AA86-323128A9A41E}" srcOrd="0" destOrd="0" presId="urn:microsoft.com/office/officeart/2005/8/layout/target3"/>
    <dgm:cxn modelId="{71AA8F75-FC58-4DD6-87E6-39E32D2FA101}" type="presParOf" srcId="{AA203DDF-6971-43FE-84B2-A20B0FC56D9F}" destId="{73D4D1E3-B021-4CCD-9C29-4831F3EB72BA}" srcOrd="1" destOrd="0" presId="urn:microsoft.com/office/officeart/2005/8/layout/target3"/>
    <dgm:cxn modelId="{EF4737F5-488B-491D-B979-ADB22A27496B}" type="presParOf" srcId="{AA203DDF-6971-43FE-84B2-A20B0FC56D9F}" destId="{225B0A01-DBFB-4B51-8A90-984C3A6E7C80}" srcOrd="2" destOrd="0" presId="urn:microsoft.com/office/officeart/2005/8/layout/target3"/>
    <dgm:cxn modelId="{C71354F4-313A-42B3-8648-69D3DB1DFDA9}" type="presParOf" srcId="{AA203DDF-6971-43FE-84B2-A20B0FC56D9F}" destId="{B003A809-817A-44D5-B180-A57564ECB641}" srcOrd="3" destOrd="0" presId="urn:microsoft.com/office/officeart/2005/8/layout/target3"/>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C1421F6-CE80-48C6-BF10-CCA4EC74F731}" type="doc">
      <dgm:prSet loTypeId="urn:microsoft.com/office/officeart/2005/8/layout/target3" loCatId="relationship" qsTypeId="urn:microsoft.com/office/officeart/2005/8/quickstyle/simple1" qsCatId="simple" csTypeId="urn:microsoft.com/office/officeart/2005/8/colors/accent1_2" csCatId="accent1" phldr="1"/>
      <dgm:spPr/>
      <dgm:t>
        <a:bodyPr/>
        <a:lstStyle/>
        <a:p>
          <a:endParaRPr lang="en-US"/>
        </a:p>
      </dgm:t>
    </dgm:pt>
    <dgm:pt modelId="{FC4DACF4-2B71-4660-AE38-7987BE70612B}">
      <dgm:prSet custT="1"/>
      <dgm:spPr>
        <a:solidFill>
          <a:srgbClr val="0F3B69"/>
        </a:solidFill>
        <a:ln>
          <a:solidFill>
            <a:srgbClr val="13392A"/>
          </a:solidFill>
        </a:ln>
      </dgm:spPr>
      <dgm:t>
        <a:bodyPr/>
        <a:lstStyle/>
        <a:p>
          <a:pPr algn="l" rtl="0"/>
          <a:r>
            <a:rPr lang="en-US" sz="3200" b="1" dirty="0" smtClean="0">
              <a:solidFill>
                <a:schemeClr val="bg1"/>
              </a:solidFill>
            </a:rPr>
            <a:t>SBA PROGRAMS</a:t>
          </a:r>
          <a:endParaRPr lang="en-US" sz="3200" dirty="0">
            <a:solidFill>
              <a:schemeClr val="bg1"/>
            </a:solidFill>
          </a:endParaRPr>
        </a:p>
      </dgm:t>
    </dgm:pt>
    <dgm:pt modelId="{BF188D25-6A2B-422C-BF35-F377CABB62A3}" type="parTrans" cxnId="{C8857D36-32FA-4B8E-A56F-4A6531141DC5}">
      <dgm:prSet/>
      <dgm:spPr/>
      <dgm:t>
        <a:bodyPr/>
        <a:lstStyle/>
        <a:p>
          <a:endParaRPr lang="en-US"/>
        </a:p>
      </dgm:t>
    </dgm:pt>
    <dgm:pt modelId="{BB3890A0-C699-45B9-BFA5-562034FA7558}" type="sibTrans" cxnId="{C8857D36-32FA-4B8E-A56F-4A6531141DC5}">
      <dgm:prSet/>
      <dgm:spPr/>
      <dgm:t>
        <a:bodyPr/>
        <a:lstStyle/>
        <a:p>
          <a:endParaRPr lang="en-US"/>
        </a:p>
      </dgm:t>
    </dgm:pt>
    <dgm:pt modelId="{AA203DDF-6971-43FE-84B2-A20B0FC56D9F}" type="pres">
      <dgm:prSet presAssocID="{7C1421F6-CE80-48C6-BF10-CCA4EC74F731}" presName="Name0" presStyleCnt="0">
        <dgm:presLayoutVars>
          <dgm:chMax val="7"/>
          <dgm:dir/>
          <dgm:animLvl val="lvl"/>
          <dgm:resizeHandles val="exact"/>
        </dgm:presLayoutVars>
      </dgm:prSet>
      <dgm:spPr/>
      <dgm:t>
        <a:bodyPr/>
        <a:lstStyle/>
        <a:p>
          <a:endParaRPr lang="en-US"/>
        </a:p>
      </dgm:t>
    </dgm:pt>
    <dgm:pt modelId="{99CB093C-1889-4D07-AA86-323128A9A41E}" type="pres">
      <dgm:prSet presAssocID="{FC4DACF4-2B71-4660-AE38-7987BE70612B}" presName="circle1" presStyleLbl="node1" presStyleIdx="0" presStyleCnt="1" custLinFactNeighborY="0"/>
      <dgm:spPr>
        <a:solidFill>
          <a:schemeClr val="bg1">
            <a:alpha val="65000"/>
          </a:schemeClr>
        </a:solidFill>
        <a:ln>
          <a:solidFill>
            <a:srgbClr val="13392A"/>
          </a:solidFill>
        </a:ln>
      </dgm:spPr>
      <dgm:t>
        <a:bodyPr/>
        <a:lstStyle/>
        <a:p>
          <a:endParaRPr lang="en-US"/>
        </a:p>
      </dgm:t>
    </dgm:pt>
    <dgm:pt modelId="{73D4D1E3-B021-4CCD-9C29-4831F3EB72BA}" type="pres">
      <dgm:prSet presAssocID="{FC4DACF4-2B71-4660-AE38-7987BE70612B}" presName="space" presStyleCnt="0"/>
      <dgm:spPr/>
    </dgm:pt>
    <dgm:pt modelId="{225B0A01-DBFB-4B51-8A90-984C3A6E7C80}" type="pres">
      <dgm:prSet presAssocID="{FC4DACF4-2B71-4660-AE38-7987BE70612B}" presName="rect1" presStyleLbl="alignAcc1" presStyleIdx="0" presStyleCnt="1" custScaleY="100000" custLinFactNeighborX="498" custLinFactNeighborY="6667"/>
      <dgm:spPr/>
      <dgm:t>
        <a:bodyPr/>
        <a:lstStyle/>
        <a:p>
          <a:endParaRPr lang="en-US"/>
        </a:p>
      </dgm:t>
    </dgm:pt>
    <dgm:pt modelId="{B003A809-817A-44D5-B180-A57564ECB641}" type="pres">
      <dgm:prSet presAssocID="{FC4DACF4-2B71-4660-AE38-7987BE70612B}" presName="rect1ParTxNoCh" presStyleLbl="alignAcc1" presStyleIdx="0" presStyleCnt="1">
        <dgm:presLayoutVars>
          <dgm:chMax val="1"/>
          <dgm:bulletEnabled val="1"/>
        </dgm:presLayoutVars>
      </dgm:prSet>
      <dgm:spPr/>
      <dgm:t>
        <a:bodyPr/>
        <a:lstStyle/>
        <a:p>
          <a:endParaRPr lang="en-US"/>
        </a:p>
      </dgm:t>
    </dgm:pt>
  </dgm:ptLst>
  <dgm:cxnLst>
    <dgm:cxn modelId="{BBD43C90-0620-4EDA-8A25-CF649E139329}" type="presOf" srcId="{FC4DACF4-2B71-4660-AE38-7987BE70612B}" destId="{225B0A01-DBFB-4B51-8A90-984C3A6E7C80}" srcOrd="0" destOrd="0" presId="urn:microsoft.com/office/officeart/2005/8/layout/target3"/>
    <dgm:cxn modelId="{2DCD63C3-0EF7-4C27-9434-A013EF6335EB}" type="presOf" srcId="{FC4DACF4-2B71-4660-AE38-7987BE70612B}" destId="{B003A809-817A-44D5-B180-A57564ECB641}" srcOrd="1" destOrd="0" presId="urn:microsoft.com/office/officeart/2005/8/layout/target3"/>
    <dgm:cxn modelId="{6D8AE79E-497B-4EA9-8212-1A40AEFAA895}" type="presOf" srcId="{7C1421F6-CE80-48C6-BF10-CCA4EC74F731}" destId="{AA203DDF-6971-43FE-84B2-A20B0FC56D9F}" srcOrd="0" destOrd="0" presId="urn:microsoft.com/office/officeart/2005/8/layout/target3"/>
    <dgm:cxn modelId="{C8857D36-32FA-4B8E-A56F-4A6531141DC5}" srcId="{7C1421F6-CE80-48C6-BF10-CCA4EC74F731}" destId="{FC4DACF4-2B71-4660-AE38-7987BE70612B}" srcOrd="0" destOrd="0" parTransId="{BF188D25-6A2B-422C-BF35-F377CABB62A3}" sibTransId="{BB3890A0-C699-45B9-BFA5-562034FA7558}"/>
    <dgm:cxn modelId="{ECF484A5-AF7D-46E2-9F16-A50C670BE69E}" type="presParOf" srcId="{AA203DDF-6971-43FE-84B2-A20B0FC56D9F}" destId="{99CB093C-1889-4D07-AA86-323128A9A41E}" srcOrd="0" destOrd="0" presId="urn:microsoft.com/office/officeart/2005/8/layout/target3"/>
    <dgm:cxn modelId="{F59D27BC-329E-4BDE-AF6D-114F1B00B449}" type="presParOf" srcId="{AA203DDF-6971-43FE-84B2-A20B0FC56D9F}" destId="{73D4D1E3-B021-4CCD-9C29-4831F3EB72BA}" srcOrd="1" destOrd="0" presId="urn:microsoft.com/office/officeart/2005/8/layout/target3"/>
    <dgm:cxn modelId="{68026940-92E1-4985-85BE-E67FFBAD915A}" type="presParOf" srcId="{AA203DDF-6971-43FE-84B2-A20B0FC56D9F}" destId="{225B0A01-DBFB-4B51-8A90-984C3A6E7C80}" srcOrd="2" destOrd="0" presId="urn:microsoft.com/office/officeart/2005/8/layout/target3"/>
    <dgm:cxn modelId="{4713037E-6D30-41E0-94E1-908244E2838F}" type="presParOf" srcId="{AA203DDF-6971-43FE-84B2-A20B0FC56D9F}" destId="{B003A809-817A-44D5-B180-A57564ECB641}" srcOrd="3" destOrd="0" presId="urn:microsoft.com/office/officeart/2005/8/layout/target3"/>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6389087-BB30-4FB5-B2D6-4D0F56D8637D}" type="doc">
      <dgm:prSet loTypeId="urn:microsoft.com/office/officeart/2005/8/layout/pyramid2" loCatId="list" qsTypeId="urn:microsoft.com/office/officeart/2005/8/quickstyle/simple1" qsCatId="simple" csTypeId="urn:microsoft.com/office/officeart/2005/8/colors/accent1_2" csCatId="accent1" phldr="1"/>
      <dgm:spPr/>
      <dgm:t>
        <a:bodyPr/>
        <a:lstStyle/>
        <a:p>
          <a:endParaRPr lang="en-US"/>
        </a:p>
      </dgm:t>
    </dgm:pt>
    <dgm:pt modelId="{0EEB6B2F-304F-4C16-BD79-EE5B3A0473B3}">
      <dgm:prSet phldrT="[Text]"/>
      <dgm:spPr/>
      <dgm:t>
        <a:bodyPr/>
        <a:lstStyle/>
        <a:p>
          <a:r>
            <a:rPr lang="en-US" dirty="0" smtClean="0"/>
            <a:t>Financial Assistance</a:t>
          </a:r>
          <a:endParaRPr lang="en-US" dirty="0"/>
        </a:p>
      </dgm:t>
    </dgm:pt>
    <dgm:pt modelId="{9D7DD3CC-0518-49A1-B66A-BCD2981B81F1}" type="parTrans" cxnId="{B9C55352-E64B-44E4-A25E-A357C36A0914}">
      <dgm:prSet/>
      <dgm:spPr/>
      <dgm:t>
        <a:bodyPr/>
        <a:lstStyle/>
        <a:p>
          <a:endParaRPr lang="en-US"/>
        </a:p>
      </dgm:t>
    </dgm:pt>
    <dgm:pt modelId="{6E8D03CE-1C6A-4D63-A69F-F936DF2D67A7}" type="sibTrans" cxnId="{B9C55352-E64B-44E4-A25E-A357C36A0914}">
      <dgm:prSet/>
      <dgm:spPr/>
      <dgm:t>
        <a:bodyPr/>
        <a:lstStyle/>
        <a:p>
          <a:endParaRPr lang="en-US"/>
        </a:p>
      </dgm:t>
    </dgm:pt>
    <dgm:pt modelId="{6173D1E2-917F-4822-9630-57D190657F72}">
      <dgm:prSet phldrT="[Text]"/>
      <dgm:spPr/>
      <dgm:t>
        <a:bodyPr/>
        <a:lstStyle/>
        <a:p>
          <a:r>
            <a:rPr lang="en-US" dirty="0" smtClean="0"/>
            <a:t>Counseling and Training</a:t>
          </a:r>
          <a:endParaRPr lang="en-US" dirty="0"/>
        </a:p>
      </dgm:t>
    </dgm:pt>
    <dgm:pt modelId="{AE35085A-D64A-4859-82A5-056EB8611018}" type="parTrans" cxnId="{3B5C4F3E-C2DD-4A26-AA23-5F512C9512C8}">
      <dgm:prSet/>
      <dgm:spPr/>
      <dgm:t>
        <a:bodyPr/>
        <a:lstStyle/>
        <a:p>
          <a:endParaRPr lang="en-US"/>
        </a:p>
      </dgm:t>
    </dgm:pt>
    <dgm:pt modelId="{3BB409AB-383F-40AE-B619-2ECD2D431863}" type="sibTrans" cxnId="{3B5C4F3E-C2DD-4A26-AA23-5F512C9512C8}">
      <dgm:prSet/>
      <dgm:spPr/>
      <dgm:t>
        <a:bodyPr/>
        <a:lstStyle/>
        <a:p>
          <a:endParaRPr lang="en-US"/>
        </a:p>
      </dgm:t>
    </dgm:pt>
    <dgm:pt modelId="{8C1E8C31-8367-4260-952C-C50FBD76B078}">
      <dgm:prSet phldrT="[Text]"/>
      <dgm:spPr/>
      <dgm:t>
        <a:bodyPr/>
        <a:lstStyle/>
        <a:p>
          <a:r>
            <a:rPr lang="en-US" dirty="0" smtClean="0"/>
            <a:t>Government Contracting</a:t>
          </a:r>
          <a:endParaRPr lang="en-US" dirty="0"/>
        </a:p>
      </dgm:t>
    </dgm:pt>
    <dgm:pt modelId="{EB5993F4-D1A6-4ADD-A16B-FDE835199AE5}" type="parTrans" cxnId="{5608077C-8136-4098-96FB-1FCF9E12DEED}">
      <dgm:prSet/>
      <dgm:spPr/>
      <dgm:t>
        <a:bodyPr/>
        <a:lstStyle/>
        <a:p>
          <a:endParaRPr lang="en-US"/>
        </a:p>
      </dgm:t>
    </dgm:pt>
    <dgm:pt modelId="{B04BC442-E42C-4E21-8539-EF5AA0D57232}" type="sibTrans" cxnId="{5608077C-8136-4098-96FB-1FCF9E12DEED}">
      <dgm:prSet/>
      <dgm:spPr/>
      <dgm:t>
        <a:bodyPr/>
        <a:lstStyle/>
        <a:p>
          <a:endParaRPr lang="en-US"/>
        </a:p>
      </dgm:t>
    </dgm:pt>
    <dgm:pt modelId="{2C76BDF5-73BF-4820-BAF6-447E1D30BDE1}">
      <dgm:prSet phldrT="[Text]"/>
      <dgm:spPr/>
      <dgm:t>
        <a:bodyPr/>
        <a:lstStyle/>
        <a:p>
          <a:r>
            <a:rPr lang="en-US" dirty="0" smtClean="0"/>
            <a:t>Advocacy</a:t>
          </a:r>
          <a:endParaRPr lang="en-US" dirty="0"/>
        </a:p>
      </dgm:t>
    </dgm:pt>
    <dgm:pt modelId="{61597DC9-17B2-4925-95D0-641A70AA2BC1}" type="parTrans" cxnId="{1509570F-EF42-4083-93A4-460B3B8B3A3A}">
      <dgm:prSet/>
      <dgm:spPr/>
      <dgm:t>
        <a:bodyPr/>
        <a:lstStyle/>
        <a:p>
          <a:endParaRPr lang="en-US"/>
        </a:p>
      </dgm:t>
    </dgm:pt>
    <dgm:pt modelId="{9EFC9E47-DC27-45A2-8D1F-4EB12BDC40ED}" type="sibTrans" cxnId="{1509570F-EF42-4083-93A4-460B3B8B3A3A}">
      <dgm:prSet/>
      <dgm:spPr/>
      <dgm:t>
        <a:bodyPr/>
        <a:lstStyle/>
        <a:p>
          <a:endParaRPr lang="en-US"/>
        </a:p>
      </dgm:t>
    </dgm:pt>
    <dgm:pt modelId="{8B711409-E412-4DC3-B749-089EC330A4B9}" type="pres">
      <dgm:prSet presAssocID="{36389087-BB30-4FB5-B2D6-4D0F56D8637D}" presName="compositeShape" presStyleCnt="0">
        <dgm:presLayoutVars>
          <dgm:dir/>
          <dgm:resizeHandles/>
        </dgm:presLayoutVars>
      </dgm:prSet>
      <dgm:spPr/>
      <dgm:t>
        <a:bodyPr/>
        <a:lstStyle/>
        <a:p>
          <a:endParaRPr lang="en-US"/>
        </a:p>
      </dgm:t>
    </dgm:pt>
    <dgm:pt modelId="{41AE45AC-90C9-4E10-B2FD-676135FBABBD}" type="pres">
      <dgm:prSet presAssocID="{36389087-BB30-4FB5-B2D6-4D0F56D8637D}" presName="pyramid" presStyleLbl="node1" presStyleIdx="0" presStyleCnt="1"/>
      <dgm:spPr/>
    </dgm:pt>
    <dgm:pt modelId="{4FF459C0-880C-429B-A52B-9BFB2CD084F7}" type="pres">
      <dgm:prSet presAssocID="{36389087-BB30-4FB5-B2D6-4D0F56D8637D}" presName="theList" presStyleCnt="0"/>
      <dgm:spPr/>
    </dgm:pt>
    <dgm:pt modelId="{0452F5AB-2BDB-4B91-8C7E-EC65D340D97F}" type="pres">
      <dgm:prSet presAssocID="{0EEB6B2F-304F-4C16-BD79-EE5B3A0473B3}" presName="aNode" presStyleLbl="fgAcc1" presStyleIdx="0" presStyleCnt="4" custScaleX="119231" custLinFactNeighborX="0" custLinFactNeighborY="27693">
        <dgm:presLayoutVars>
          <dgm:bulletEnabled val="1"/>
        </dgm:presLayoutVars>
      </dgm:prSet>
      <dgm:spPr/>
      <dgm:t>
        <a:bodyPr/>
        <a:lstStyle/>
        <a:p>
          <a:endParaRPr lang="en-US"/>
        </a:p>
      </dgm:t>
    </dgm:pt>
    <dgm:pt modelId="{708578C3-EFC0-41DF-9B53-E9E4DA6C784E}" type="pres">
      <dgm:prSet presAssocID="{0EEB6B2F-304F-4C16-BD79-EE5B3A0473B3}" presName="aSpace" presStyleCnt="0"/>
      <dgm:spPr/>
    </dgm:pt>
    <dgm:pt modelId="{C1A22E43-C468-4572-99B6-5C66B254D4F2}" type="pres">
      <dgm:prSet presAssocID="{6173D1E2-917F-4822-9630-57D190657F72}" presName="aNode" presStyleLbl="fgAcc1" presStyleIdx="1" presStyleCnt="4" custScaleX="117308">
        <dgm:presLayoutVars>
          <dgm:bulletEnabled val="1"/>
        </dgm:presLayoutVars>
      </dgm:prSet>
      <dgm:spPr/>
      <dgm:t>
        <a:bodyPr/>
        <a:lstStyle/>
        <a:p>
          <a:endParaRPr lang="en-US"/>
        </a:p>
      </dgm:t>
    </dgm:pt>
    <dgm:pt modelId="{EB640C17-1FF7-4C46-B521-3A58FAE59EF7}" type="pres">
      <dgm:prSet presAssocID="{6173D1E2-917F-4822-9630-57D190657F72}" presName="aSpace" presStyleCnt="0"/>
      <dgm:spPr/>
    </dgm:pt>
    <dgm:pt modelId="{1DFD6C00-40A1-4518-A954-5D8EDF5744FB}" type="pres">
      <dgm:prSet presAssocID="{8C1E8C31-8367-4260-952C-C50FBD76B078}" presName="aNode" presStyleLbl="fgAcc1" presStyleIdx="2" presStyleCnt="4" custScaleX="117308">
        <dgm:presLayoutVars>
          <dgm:bulletEnabled val="1"/>
        </dgm:presLayoutVars>
      </dgm:prSet>
      <dgm:spPr/>
      <dgm:t>
        <a:bodyPr/>
        <a:lstStyle/>
        <a:p>
          <a:endParaRPr lang="en-US"/>
        </a:p>
      </dgm:t>
    </dgm:pt>
    <dgm:pt modelId="{FBFC3E87-E987-4CA6-A631-A0DEC41C763A}" type="pres">
      <dgm:prSet presAssocID="{8C1E8C31-8367-4260-952C-C50FBD76B078}" presName="aSpace" presStyleCnt="0"/>
      <dgm:spPr/>
    </dgm:pt>
    <dgm:pt modelId="{4EE9530E-5053-4E82-884F-118A1BC28635}" type="pres">
      <dgm:prSet presAssocID="{2C76BDF5-73BF-4820-BAF6-447E1D30BDE1}" presName="aNode" presStyleLbl="fgAcc1" presStyleIdx="3" presStyleCnt="4" custScaleX="117308">
        <dgm:presLayoutVars>
          <dgm:bulletEnabled val="1"/>
        </dgm:presLayoutVars>
      </dgm:prSet>
      <dgm:spPr/>
      <dgm:t>
        <a:bodyPr/>
        <a:lstStyle/>
        <a:p>
          <a:endParaRPr lang="en-US"/>
        </a:p>
      </dgm:t>
    </dgm:pt>
    <dgm:pt modelId="{7F7D92A8-7FA6-4A96-83A7-98637EC36998}" type="pres">
      <dgm:prSet presAssocID="{2C76BDF5-73BF-4820-BAF6-447E1D30BDE1}" presName="aSpace" presStyleCnt="0"/>
      <dgm:spPr/>
    </dgm:pt>
  </dgm:ptLst>
  <dgm:cxnLst>
    <dgm:cxn modelId="{3C194A3A-CD08-49B4-9E62-310B14A3FB94}" type="presOf" srcId="{36389087-BB30-4FB5-B2D6-4D0F56D8637D}" destId="{8B711409-E412-4DC3-B749-089EC330A4B9}" srcOrd="0" destOrd="0" presId="urn:microsoft.com/office/officeart/2005/8/layout/pyramid2"/>
    <dgm:cxn modelId="{5608077C-8136-4098-96FB-1FCF9E12DEED}" srcId="{36389087-BB30-4FB5-B2D6-4D0F56D8637D}" destId="{8C1E8C31-8367-4260-952C-C50FBD76B078}" srcOrd="2" destOrd="0" parTransId="{EB5993F4-D1A6-4ADD-A16B-FDE835199AE5}" sibTransId="{B04BC442-E42C-4E21-8539-EF5AA0D57232}"/>
    <dgm:cxn modelId="{1A4FA8D3-C7DA-464C-AAF1-3450C06138D1}" type="presOf" srcId="{8C1E8C31-8367-4260-952C-C50FBD76B078}" destId="{1DFD6C00-40A1-4518-A954-5D8EDF5744FB}" srcOrd="0" destOrd="0" presId="urn:microsoft.com/office/officeart/2005/8/layout/pyramid2"/>
    <dgm:cxn modelId="{CE16D388-3E29-4CBC-A150-0C83BB52A040}" type="presOf" srcId="{2C76BDF5-73BF-4820-BAF6-447E1D30BDE1}" destId="{4EE9530E-5053-4E82-884F-118A1BC28635}" srcOrd="0" destOrd="0" presId="urn:microsoft.com/office/officeart/2005/8/layout/pyramid2"/>
    <dgm:cxn modelId="{3B5C4F3E-C2DD-4A26-AA23-5F512C9512C8}" srcId="{36389087-BB30-4FB5-B2D6-4D0F56D8637D}" destId="{6173D1E2-917F-4822-9630-57D190657F72}" srcOrd="1" destOrd="0" parTransId="{AE35085A-D64A-4859-82A5-056EB8611018}" sibTransId="{3BB409AB-383F-40AE-B619-2ECD2D431863}"/>
    <dgm:cxn modelId="{BEFFB9A6-A4D3-4935-B0F5-055F59E0ACBB}" type="presOf" srcId="{0EEB6B2F-304F-4C16-BD79-EE5B3A0473B3}" destId="{0452F5AB-2BDB-4B91-8C7E-EC65D340D97F}" srcOrd="0" destOrd="0" presId="urn:microsoft.com/office/officeart/2005/8/layout/pyramid2"/>
    <dgm:cxn modelId="{5E8CD20D-9B0C-4860-830A-F503CA939236}" type="presOf" srcId="{6173D1E2-917F-4822-9630-57D190657F72}" destId="{C1A22E43-C468-4572-99B6-5C66B254D4F2}" srcOrd="0" destOrd="0" presId="urn:microsoft.com/office/officeart/2005/8/layout/pyramid2"/>
    <dgm:cxn modelId="{1509570F-EF42-4083-93A4-460B3B8B3A3A}" srcId="{36389087-BB30-4FB5-B2D6-4D0F56D8637D}" destId="{2C76BDF5-73BF-4820-BAF6-447E1D30BDE1}" srcOrd="3" destOrd="0" parTransId="{61597DC9-17B2-4925-95D0-641A70AA2BC1}" sibTransId="{9EFC9E47-DC27-45A2-8D1F-4EB12BDC40ED}"/>
    <dgm:cxn modelId="{B9C55352-E64B-44E4-A25E-A357C36A0914}" srcId="{36389087-BB30-4FB5-B2D6-4D0F56D8637D}" destId="{0EEB6B2F-304F-4C16-BD79-EE5B3A0473B3}" srcOrd="0" destOrd="0" parTransId="{9D7DD3CC-0518-49A1-B66A-BCD2981B81F1}" sibTransId="{6E8D03CE-1C6A-4D63-A69F-F936DF2D67A7}"/>
    <dgm:cxn modelId="{5EF3B19E-2E7B-4FEA-BCB8-462A840D3411}" type="presParOf" srcId="{8B711409-E412-4DC3-B749-089EC330A4B9}" destId="{41AE45AC-90C9-4E10-B2FD-676135FBABBD}" srcOrd="0" destOrd="0" presId="urn:microsoft.com/office/officeart/2005/8/layout/pyramid2"/>
    <dgm:cxn modelId="{D815E64C-BB06-4666-AB69-5B88BDB9CE4E}" type="presParOf" srcId="{8B711409-E412-4DC3-B749-089EC330A4B9}" destId="{4FF459C0-880C-429B-A52B-9BFB2CD084F7}" srcOrd="1" destOrd="0" presId="urn:microsoft.com/office/officeart/2005/8/layout/pyramid2"/>
    <dgm:cxn modelId="{E80D4BB4-FB54-46E2-83AD-911184A5DCE8}" type="presParOf" srcId="{4FF459C0-880C-429B-A52B-9BFB2CD084F7}" destId="{0452F5AB-2BDB-4B91-8C7E-EC65D340D97F}" srcOrd="0" destOrd="0" presId="urn:microsoft.com/office/officeart/2005/8/layout/pyramid2"/>
    <dgm:cxn modelId="{5299BBC7-37C0-4E2D-BA5D-03889042699F}" type="presParOf" srcId="{4FF459C0-880C-429B-A52B-9BFB2CD084F7}" destId="{708578C3-EFC0-41DF-9B53-E9E4DA6C784E}" srcOrd="1" destOrd="0" presId="urn:microsoft.com/office/officeart/2005/8/layout/pyramid2"/>
    <dgm:cxn modelId="{682E7DA8-51F9-4E87-BF42-E5B816E4B3AD}" type="presParOf" srcId="{4FF459C0-880C-429B-A52B-9BFB2CD084F7}" destId="{C1A22E43-C468-4572-99B6-5C66B254D4F2}" srcOrd="2" destOrd="0" presId="urn:microsoft.com/office/officeart/2005/8/layout/pyramid2"/>
    <dgm:cxn modelId="{57466039-8FF3-4BF4-8E60-AAE1C1AF9CC7}" type="presParOf" srcId="{4FF459C0-880C-429B-A52B-9BFB2CD084F7}" destId="{EB640C17-1FF7-4C46-B521-3A58FAE59EF7}" srcOrd="3" destOrd="0" presId="urn:microsoft.com/office/officeart/2005/8/layout/pyramid2"/>
    <dgm:cxn modelId="{85E3865F-0B5E-4887-9987-7621793D96D3}" type="presParOf" srcId="{4FF459C0-880C-429B-A52B-9BFB2CD084F7}" destId="{1DFD6C00-40A1-4518-A954-5D8EDF5744FB}" srcOrd="4" destOrd="0" presId="urn:microsoft.com/office/officeart/2005/8/layout/pyramid2"/>
    <dgm:cxn modelId="{E76D1A57-2F5F-46D2-94B2-E476154EF526}" type="presParOf" srcId="{4FF459C0-880C-429B-A52B-9BFB2CD084F7}" destId="{FBFC3E87-E987-4CA6-A631-A0DEC41C763A}" srcOrd="5" destOrd="0" presId="urn:microsoft.com/office/officeart/2005/8/layout/pyramid2"/>
    <dgm:cxn modelId="{39D0E01D-3FB4-4CB4-8C44-7CFEA3F8F869}" type="presParOf" srcId="{4FF459C0-880C-429B-A52B-9BFB2CD084F7}" destId="{4EE9530E-5053-4E82-884F-118A1BC28635}" srcOrd="6" destOrd="0" presId="urn:microsoft.com/office/officeart/2005/8/layout/pyramid2"/>
    <dgm:cxn modelId="{523D5DE8-BE97-4C04-9D56-451FACD630D8}" type="presParOf" srcId="{4FF459C0-880C-429B-A52B-9BFB2CD084F7}" destId="{7F7D92A8-7FA6-4A96-83A7-98637EC36998}" srcOrd="7" destOrd="0" presId="urn:microsoft.com/office/officeart/2005/8/layout/pyramid2"/>
  </dgm:cxnLst>
  <dgm:bg/>
  <dgm:whole/>
  <dgm:extLst>
    <a:ext uri="http://schemas.microsoft.com/office/drawing/2008/diagram">
      <dsp:dataModelExt xmlns:dsp="http://schemas.microsoft.com/office/drawing/2008/diagram" relId="rId14"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C1421F6-CE80-48C6-BF10-CCA4EC74F731}" type="doc">
      <dgm:prSet loTypeId="urn:microsoft.com/office/officeart/2005/8/layout/target3" loCatId="relationship" qsTypeId="urn:microsoft.com/office/officeart/2005/8/quickstyle/simple1" qsCatId="simple" csTypeId="urn:microsoft.com/office/officeart/2005/8/colors/accent1_2" csCatId="accent1" phldr="1"/>
      <dgm:spPr/>
      <dgm:t>
        <a:bodyPr/>
        <a:lstStyle/>
        <a:p>
          <a:endParaRPr lang="en-US"/>
        </a:p>
      </dgm:t>
    </dgm:pt>
    <dgm:pt modelId="{FC4DACF4-2B71-4660-AE38-7987BE70612B}">
      <dgm:prSet custT="1"/>
      <dgm:spPr>
        <a:solidFill>
          <a:srgbClr val="0F3B69"/>
        </a:solidFill>
        <a:ln>
          <a:solidFill>
            <a:srgbClr val="13392A"/>
          </a:solidFill>
        </a:ln>
      </dgm:spPr>
      <dgm:t>
        <a:bodyPr/>
        <a:lstStyle/>
        <a:p>
          <a:pPr algn="l" rtl="0"/>
          <a:r>
            <a:rPr lang="en-US" sz="3200" b="1" dirty="0" smtClean="0">
              <a:solidFill>
                <a:schemeClr val="bg1"/>
              </a:solidFill>
            </a:rPr>
            <a:t>SBA PROGRAMS</a:t>
          </a:r>
          <a:endParaRPr lang="en-US" sz="3200" dirty="0">
            <a:solidFill>
              <a:schemeClr val="bg1"/>
            </a:solidFill>
          </a:endParaRPr>
        </a:p>
      </dgm:t>
    </dgm:pt>
    <dgm:pt modelId="{BF188D25-6A2B-422C-BF35-F377CABB62A3}" type="parTrans" cxnId="{C8857D36-32FA-4B8E-A56F-4A6531141DC5}">
      <dgm:prSet/>
      <dgm:spPr/>
      <dgm:t>
        <a:bodyPr/>
        <a:lstStyle/>
        <a:p>
          <a:endParaRPr lang="en-US"/>
        </a:p>
      </dgm:t>
    </dgm:pt>
    <dgm:pt modelId="{BB3890A0-C699-45B9-BFA5-562034FA7558}" type="sibTrans" cxnId="{C8857D36-32FA-4B8E-A56F-4A6531141DC5}">
      <dgm:prSet/>
      <dgm:spPr/>
      <dgm:t>
        <a:bodyPr/>
        <a:lstStyle/>
        <a:p>
          <a:endParaRPr lang="en-US"/>
        </a:p>
      </dgm:t>
    </dgm:pt>
    <dgm:pt modelId="{AA203DDF-6971-43FE-84B2-A20B0FC56D9F}" type="pres">
      <dgm:prSet presAssocID="{7C1421F6-CE80-48C6-BF10-CCA4EC74F731}" presName="Name0" presStyleCnt="0">
        <dgm:presLayoutVars>
          <dgm:chMax val="7"/>
          <dgm:dir/>
          <dgm:animLvl val="lvl"/>
          <dgm:resizeHandles val="exact"/>
        </dgm:presLayoutVars>
      </dgm:prSet>
      <dgm:spPr/>
      <dgm:t>
        <a:bodyPr/>
        <a:lstStyle/>
        <a:p>
          <a:endParaRPr lang="en-US"/>
        </a:p>
      </dgm:t>
    </dgm:pt>
    <dgm:pt modelId="{99CB093C-1889-4D07-AA86-323128A9A41E}" type="pres">
      <dgm:prSet presAssocID="{FC4DACF4-2B71-4660-AE38-7987BE70612B}" presName="circle1" presStyleLbl="node1" presStyleIdx="0" presStyleCnt="1" custLinFactNeighborY="0"/>
      <dgm:spPr>
        <a:solidFill>
          <a:schemeClr val="bg1">
            <a:alpha val="65000"/>
          </a:schemeClr>
        </a:solidFill>
        <a:ln>
          <a:solidFill>
            <a:srgbClr val="13392A"/>
          </a:solidFill>
        </a:ln>
      </dgm:spPr>
      <dgm:t>
        <a:bodyPr/>
        <a:lstStyle/>
        <a:p>
          <a:endParaRPr lang="en-US"/>
        </a:p>
      </dgm:t>
    </dgm:pt>
    <dgm:pt modelId="{73D4D1E3-B021-4CCD-9C29-4831F3EB72BA}" type="pres">
      <dgm:prSet presAssocID="{FC4DACF4-2B71-4660-AE38-7987BE70612B}" presName="space" presStyleCnt="0"/>
      <dgm:spPr/>
    </dgm:pt>
    <dgm:pt modelId="{225B0A01-DBFB-4B51-8A90-984C3A6E7C80}" type="pres">
      <dgm:prSet presAssocID="{FC4DACF4-2B71-4660-AE38-7987BE70612B}" presName="rect1" presStyleLbl="alignAcc1" presStyleIdx="0" presStyleCnt="1" custScaleY="100000" custLinFactNeighborX="498" custLinFactNeighborY="6667"/>
      <dgm:spPr/>
      <dgm:t>
        <a:bodyPr/>
        <a:lstStyle/>
        <a:p>
          <a:endParaRPr lang="en-US"/>
        </a:p>
      </dgm:t>
    </dgm:pt>
    <dgm:pt modelId="{B003A809-817A-44D5-B180-A57564ECB641}" type="pres">
      <dgm:prSet presAssocID="{FC4DACF4-2B71-4660-AE38-7987BE70612B}" presName="rect1ParTxNoCh" presStyleLbl="alignAcc1" presStyleIdx="0" presStyleCnt="1">
        <dgm:presLayoutVars>
          <dgm:chMax val="1"/>
          <dgm:bulletEnabled val="1"/>
        </dgm:presLayoutVars>
      </dgm:prSet>
      <dgm:spPr/>
      <dgm:t>
        <a:bodyPr/>
        <a:lstStyle/>
        <a:p>
          <a:endParaRPr lang="en-US"/>
        </a:p>
      </dgm:t>
    </dgm:pt>
  </dgm:ptLst>
  <dgm:cxnLst>
    <dgm:cxn modelId="{AECF1FAA-9934-49B7-AC43-89BFEEA4F0F5}" type="presOf" srcId="{7C1421F6-CE80-48C6-BF10-CCA4EC74F731}" destId="{AA203DDF-6971-43FE-84B2-A20B0FC56D9F}" srcOrd="0" destOrd="0" presId="urn:microsoft.com/office/officeart/2005/8/layout/target3"/>
    <dgm:cxn modelId="{F774A755-0EA0-431F-ABFD-2BC0A89871BB}" type="presOf" srcId="{FC4DACF4-2B71-4660-AE38-7987BE70612B}" destId="{225B0A01-DBFB-4B51-8A90-984C3A6E7C80}" srcOrd="0" destOrd="0" presId="urn:microsoft.com/office/officeart/2005/8/layout/target3"/>
    <dgm:cxn modelId="{F6B24586-4182-4319-A49F-64ABB1FF3FAE}" type="presOf" srcId="{FC4DACF4-2B71-4660-AE38-7987BE70612B}" destId="{B003A809-817A-44D5-B180-A57564ECB641}" srcOrd="1" destOrd="0" presId="urn:microsoft.com/office/officeart/2005/8/layout/target3"/>
    <dgm:cxn modelId="{C8857D36-32FA-4B8E-A56F-4A6531141DC5}" srcId="{7C1421F6-CE80-48C6-BF10-CCA4EC74F731}" destId="{FC4DACF4-2B71-4660-AE38-7987BE70612B}" srcOrd="0" destOrd="0" parTransId="{BF188D25-6A2B-422C-BF35-F377CABB62A3}" sibTransId="{BB3890A0-C699-45B9-BFA5-562034FA7558}"/>
    <dgm:cxn modelId="{051AA669-5DF6-44BA-8B5F-899B9B476C22}" type="presParOf" srcId="{AA203DDF-6971-43FE-84B2-A20B0FC56D9F}" destId="{99CB093C-1889-4D07-AA86-323128A9A41E}" srcOrd="0" destOrd="0" presId="urn:microsoft.com/office/officeart/2005/8/layout/target3"/>
    <dgm:cxn modelId="{8FB77A48-9581-4FA4-9D01-6197AE62BCCC}" type="presParOf" srcId="{AA203DDF-6971-43FE-84B2-A20B0FC56D9F}" destId="{73D4D1E3-B021-4CCD-9C29-4831F3EB72BA}" srcOrd="1" destOrd="0" presId="urn:microsoft.com/office/officeart/2005/8/layout/target3"/>
    <dgm:cxn modelId="{E78A666C-5668-4C26-BBBA-D196E039E6E8}" type="presParOf" srcId="{AA203DDF-6971-43FE-84B2-A20B0FC56D9F}" destId="{225B0A01-DBFB-4B51-8A90-984C3A6E7C80}" srcOrd="2" destOrd="0" presId="urn:microsoft.com/office/officeart/2005/8/layout/target3"/>
    <dgm:cxn modelId="{350C137D-AD1D-43D0-AC99-51284A008427}" type="presParOf" srcId="{AA203DDF-6971-43FE-84B2-A20B0FC56D9F}" destId="{B003A809-817A-44D5-B180-A57564ECB641}" srcOrd="3" destOrd="0" presId="urn:microsoft.com/office/officeart/2005/8/layout/target3"/>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6389087-BB30-4FB5-B2D6-4D0F56D8637D}" type="doc">
      <dgm:prSet loTypeId="urn:microsoft.com/office/officeart/2005/8/layout/pyramid2" loCatId="list" qsTypeId="urn:microsoft.com/office/officeart/2005/8/quickstyle/simple1" qsCatId="simple" csTypeId="urn:microsoft.com/office/officeart/2005/8/colors/accent1_2" csCatId="accent1" phldr="1"/>
      <dgm:spPr/>
      <dgm:t>
        <a:bodyPr/>
        <a:lstStyle/>
        <a:p>
          <a:endParaRPr lang="en-US"/>
        </a:p>
      </dgm:t>
    </dgm:pt>
    <dgm:pt modelId="{0EEB6B2F-304F-4C16-BD79-EE5B3A0473B3}">
      <dgm:prSet phldrT="[Text]"/>
      <dgm:spPr/>
      <dgm:t>
        <a:bodyPr/>
        <a:lstStyle/>
        <a:p>
          <a:r>
            <a:rPr lang="en-US" dirty="0" smtClean="0"/>
            <a:t>Financial Assistance</a:t>
          </a:r>
          <a:endParaRPr lang="en-US" dirty="0"/>
        </a:p>
      </dgm:t>
    </dgm:pt>
    <dgm:pt modelId="{9D7DD3CC-0518-49A1-B66A-BCD2981B81F1}" type="parTrans" cxnId="{B9C55352-E64B-44E4-A25E-A357C36A0914}">
      <dgm:prSet/>
      <dgm:spPr/>
      <dgm:t>
        <a:bodyPr/>
        <a:lstStyle/>
        <a:p>
          <a:endParaRPr lang="en-US"/>
        </a:p>
      </dgm:t>
    </dgm:pt>
    <dgm:pt modelId="{6E8D03CE-1C6A-4D63-A69F-F936DF2D67A7}" type="sibTrans" cxnId="{B9C55352-E64B-44E4-A25E-A357C36A0914}">
      <dgm:prSet/>
      <dgm:spPr/>
      <dgm:t>
        <a:bodyPr/>
        <a:lstStyle/>
        <a:p>
          <a:endParaRPr lang="en-US"/>
        </a:p>
      </dgm:t>
    </dgm:pt>
    <dgm:pt modelId="{6173D1E2-917F-4822-9630-57D190657F72}">
      <dgm:prSet phldrT="[Text]"/>
      <dgm:spPr/>
      <dgm:t>
        <a:bodyPr/>
        <a:lstStyle/>
        <a:p>
          <a:r>
            <a:rPr lang="en-US" dirty="0" smtClean="0">
              <a:solidFill>
                <a:schemeClr val="bg1">
                  <a:lumMod val="85000"/>
                </a:schemeClr>
              </a:solidFill>
            </a:rPr>
            <a:t>Counseling and Training</a:t>
          </a:r>
          <a:endParaRPr lang="en-US" dirty="0">
            <a:solidFill>
              <a:schemeClr val="bg1">
                <a:lumMod val="85000"/>
              </a:schemeClr>
            </a:solidFill>
          </a:endParaRPr>
        </a:p>
      </dgm:t>
    </dgm:pt>
    <dgm:pt modelId="{AE35085A-D64A-4859-82A5-056EB8611018}" type="parTrans" cxnId="{3B5C4F3E-C2DD-4A26-AA23-5F512C9512C8}">
      <dgm:prSet/>
      <dgm:spPr/>
      <dgm:t>
        <a:bodyPr/>
        <a:lstStyle/>
        <a:p>
          <a:endParaRPr lang="en-US"/>
        </a:p>
      </dgm:t>
    </dgm:pt>
    <dgm:pt modelId="{3BB409AB-383F-40AE-B619-2ECD2D431863}" type="sibTrans" cxnId="{3B5C4F3E-C2DD-4A26-AA23-5F512C9512C8}">
      <dgm:prSet/>
      <dgm:spPr/>
      <dgm:t>
        <a:bodyPr/>
        <a:lstStyle/>
        <a:p>
          <a:endParaRPr lang="en-US"/>
        </a:p>
      </dgm:t>
    </dgm:pt>
    <dgm:pt modelId="{8C1E8C31-8367-4260-952C-C50FBD76B078}">
      <dgm:prSet phldrT="[Text]"/>
      <dgm:spPr/>
      <dgm:t>
        <a:bodyPr/>
        <a:lstStyle/>
        <a:p>
          <a:r>
            <a:rPr lang="en-US" dirty="0" smtClean="0">
              <a:solidFill>
                <a:schemeClr val="bg1">
                  <a:lumMod val="85000"/>
                </a:schemeClr>
              </a:solidFill>
            </a:rPr>
            <a:t>Government Contracting</a:t>
          </a:r>
          <a:endParaRPr lang="en-US" dirty="0">
            <a:solidFill>
              <a:schemeClr val="bg1">
                <a:lumMod val="85000"/>
              </a:schemeClr>
            </a:solidFill>
          </a:endParaRPr>
        </a:p>
      </dgm:t>
    </dgm:pt>
    <dgm:pt modelId="{EB5993F4-D1A6-4ADD-A16B-FDE835199AE5}" type="parTrans" cxnId="{5608077C-8136-4098-96FB-1FCF9E12DEED}">
      <dgm:prSet/>
      <dgm:spPr/>
      <dgm:t>
        <a:bodyPr/>
        <a:lstStyle/>
        <a:p>
          <a:endParaRPr lang="en-US"/>
        </a:p>
      </dgm:t>
    </dgm:pt>
    <dgm:pt modelId="{B04BC442-E42C-4E21-8539-EF5AA0D57232}" type="sibTrans" cxnId="{5608077C-8136-4098-96FB-1FCF9E12DEED}">
      <dgm:prSet/>
      <dgm:spPr/>
      <dgm:t>
        <a:bodyPr/>
        <a:lstStyle/>
        <a:p>
          <a:endParaRPr lang="en-US"/>
        </a:p>
      </dgm:t>
    </dgm:pt>
    <dgm:pt modelId="{2C76BDF5-73BF-4820-BAF6-447E1D30BDE1}">
      <dgm:prSet phldrT="[Text]"/>
      <dgm:spPr/>
      <dgm:t>
        <a:bodyPr/>
        <a:lstStyle/>
        <a:p>
          <a:r>
            <a:rPr lang="en-US" dirty="0" smtClean="0">
              <a:solidFill>
                <a:schemeClr val="bg1">
                  <a:lumMod val="85000"/>
                </a:schemeClr>
              </a:solidFill>
            </a:rPr>
            <a:t>Advocacy</a:t>
          </a:r>
          <a:endParaRPr lang="en-US" dirty="0">
            <a:solidFill>
              <a:schemeClr val="bg1">
                <a:lumMod val="85000"/>
              </a:schemeClr>
            </a:solidFill>
          </a:endParaRPr>
        </a:p>
      </dgm:t>
    </dgm:pt>
    <dgm:pt modelId="{61597DC9-17B2-4925-95D0-641A70AA2BC1}" type="parTrans" cxnId="{1509570F-EF42-4083-93A4-460B3B8B3A3A}">
      <dgm:prSet/>
      <dgm:spPr/>
      <dgm:t>
        <a:bodyPr/>
        <a:lstStyle/>
        <a:p>
          <a:endParaRPr lang="en-US"/>
        </a:p>
      </dgm:t>
    </dgm:pt>
    <dgm:pt modelId="{9EFC9E47-DC27-45A2-8D1F-4EB12BDC40ED}" type="sibTrans" cxnId="{1509570F-EF42-4083-93A4-460B3B8B3A3A}">
      <dgm:prSet/>
      <dgm:spPr/>
      <dgm:t>
        <a:bodyPr/>
        <a:lstStyle/>
        <a:p>
          <a:endParaRPr lang="en-US"/>
        </a:p>
      </dgm:t>
    </dgm:pt>
    <dgm:pt modelId="{8B711409-E412-4DC3-B749-089EC330A4B9}" type="pres">
      <dgm:prSet presAssocID="{36389087-BB30-4FB5-B2D6-4D0F56D8637D}" presName="compositeShape" presStyleCnt="0">
        <dgm:presLayoutVars>
          <dgm:dir/>
          <dgm:resizeHandles/>
        </dgm:presLayoutVars>
      </dgm:prSet>
      <dgm:spPr/>
      <dgm:t>
        <a:bodyPr/>
        <a:lstStyle/>
        <a:p>
          <a:endParaRPr lang="en-US"/>
        </a:p>
      </dgm:t>
    </dgm:pt>
    <dgm:pt modelId="{41AE45AC-90C9-4E10-B2FD-676135FBABBD}" type="pres">
      <dgm:prSet presAssocID="{36389087-BB30-4FB5-B2D6-4D0F56D8637D}" presName="pyramid" presStyleLbl="node1" presStyleIdx="0" presStyleCnt="1"/>
      <dgm:spPr/>
    </dgm:pt>
    <dgm:pt modelId="{4FF459C0-880C-429B-A52B-9BFB2CD084F7}" type="pres">
      <dgm:prSet presAssocID="{36389087-BB30-4FB5-B2D6-4D0F56D8637D}" presName="theList" presStyleCnt="0"/>
      <dgm:spPr/>
    </dgm:pt>
    <dgm:pt modelId="{0452F5AB-2BDB-4B91-8C7E-EC65D340D97F}" type="pres">
      <dgm:prSet presAssocID="{0EEB6B2F-304F-4C16-BD79-EE5B3A0473B3}" presName="aNode" presStyleLbl="fgAcc1" presStyleIdx="0" presStyleCnt="4" custScaleX="119231" custLinFactNeighborX="0" custLinFactNeighborY="27693">
        <dgm:presLayoutVars>
          <dgm:bulletEnabled val="1"/>
        </dgm:presLayoutVars>
      </dgm:prSet>
      <dgm:spPr/>
      <dgm:t>
        <a:bodyPr/>
        <a:lstStyle/>
        <a:p>
          <a:endParaRPr lang="en-US"/>
        </a:p>
      </dgm:t>
    </dgm:pt>
    <dgm:pt modelId="{708578C3-EFC0-41DF-9B53-E9E4DA6C784E}" type="pres">
      <dgm:prSet presAssocID="{0EEB6B2F-304F-4C16-BD79-EE5B3A0473B3}" presName="aSpace" presStyleCnt="0"/>
      <dgm:spPr/>
    </dgm:pt>
    <dgm:pt modelId="{C1A22E43-C468-4572-99B6-5C66B254D4F2}" type="pres">
      <dgm:prSet presAssocID="{6173D1E2-917F-4822-9630-57D190657F72}" presName="aNode" presStyleLbl="fgAcc1" presStyleIdx="1" presStyleCnt="4" custScaleX="117308">
        <dgm:presLayoutVars>
          <dgm:bulletEnabled val="1"/>
        </dgm:presLayoutVars>
      </dgm:prSet>
      <dgm:spPr/>
      <dgm:t>
        <a:bodyPr/>
        <a:lstStyle/>
        <a:p>
          <a:endParaRPr lang="en-US"/>
        </a:p>
      </dgm:t>
    </dgm:pt>
    <dgm:pt modelId="{EB640C17-1FF7-4C46-B521-3A58FAE59EF7}" type="pres">
      <dgm:prSet presAssocID="{6173D1E2-917F-4822-9630-57D190657F72}" presName="aSpace" presStyleCnt="0"/>
      <dgm:spPr/>
    </dgm:pt>
    <dgm:pt modelId="{1DFD6C00-40A1-4518-A954-5D8EDF5744FB}" type="pres">
      <dgm:prSet presAssocID="{8C1E8C31-8367-4260-952C-C50FBD76B078}" presName="aNode" presStyleLbl="fgAcc1" presStyleIdx="2" presStyleCnt="4" custScaleX="117308">
        <dgm:presLayoutVars>
          <dgm:bulletEnabled val="1"/>
        </dgm:presLayoutVars>
      </dgm:prSet>
      <dgm:spPr/>
      <dgm:t>
        <a:bodyPr/>
        <a:lstStyle/>
        <a:p>
          <a:endParaRPr lang="en-US"/>
        </a:p>
      </dgm:t>
    </dgm:pt>
    <dgm:pt modelId="{FBFC3E87-E987-4CA6-A631-A0DEC41C763A}" type="pres">
      <dgm:prSet presAssocID="{8C1E8C31-8367-4260-952C-C50FBD76B078}" presName="aSpace" presStyleCnt="0"/>
      <dgm:spPr/>
    </dgm:pt>
    <dgm:pt modelId="{4EE9530E-5053-4E82-884F-118A1BC28635}" type="pres">
      <dgm:prSet presAssocID="{2C76BDF5-73BF-4820-BAF6-447E1D30BDE1}" presName="aNode" presStyleLbl="fgAcc1" presStyleIdx="3" presStyleCnt="4" custScaleX="117308">
        <dgm:presLayoutVars>
          <dgm:bulletEnabled val="1"/>
        </dgm:presLayoutVars>
      </dgm:prSet>
      <dgm:spPr/>
      <dgm:t>
        <a:bodyPr/>
        <a:lstStyle/>
        <a:p>
          <a:endParaRPr lang="en-US"/>
        </a:p>
      </dgm:t>
    </dgm:pt>
    <dgm:pt modelId="{7F7D92A8-7FA6-4A96-83A7-98637EC36998}" type="pres">
      <dgm:prSet presAssocID="{2C76BDF5-73BF-4820-BAF6-447E1D30BDE1}" presName="aSpace" presStyleCnt="0"/>
      <dgm:spPr/>
    </dgm:pt>
  </dgm:ptLst>
  <dgm:cxnLst>
    <dgm:cxn modelId="{58989FF5-A151-4A43-9250-AE7481ED7D0E}" type="presOf" srcId="{6173D1E2-917F-4822-9630-57D190657F72}" destId="{C1A22E43-C468-4572-99B6-5C66B254D4F2}" srcOrd="0" destOrd="0" presId="urn:microsoft.com/office/officeart/2005/8/layout/pyramid2"/>
    <dgm:cxn modelId="{1509570F-EF42-4083-93A4-460B3B8B3A3A}" srcId="{36389087-BB30-4FB5-B2D6-4D0F56D8637D}" destId="{2C76BDF5-73BF-4820-BAF6-447E1D30BDE1}" srcOrd="3" destOrd="0" parTransId="{61597DC9-17B2-4925-95D0-641A70AA2BC1}" sibTransId="{9EFC9E47-DC27-45A2-8D1F-4EB12BDC40ED}"/>
    <dgm:cxn modelId="{5608077C-8136-4098-96FB-1FCF9E12DEED}" srcId="{36389087-BB30-4FB5-B2D6-4D0F56D8637D}" destId="{8C1E8C31-8367-4260-952C-C50FBD76B078}" srcOrd="2" destOrd="0" parTransId="{EB5993F4-D1A6-4ADD-A16B-FDE835199AE5}" sibTransId="{B04BC442-E42C-4E21-8539-EF5AA0D57232}"/>
    <dgm:cxn modelId="{3B5C4F3E-C2DD-4A26-AA23-5F512C9512C8}" srcId="{36389087-BB30-4FB5-B2D6-4D0F56D8637D}" destId="{6173D1E2-917F-4822-9630-57D190657F72}" srcOrd="1" destOrd="0" parTransId="{AE35085A-D64A-4859-82A5-056EB8611018}" sibTransId="{3BB409AB-383F-40AE-B619-2ECD2D431863}"/>
    <dgm:cxn modelId="{06E22609-6987-4233-9023-5D12B77E25DD}" type="presOf" srcId="{2C76BDF5-73BF-4820-BAF6-447E1D30BDE1}" destId="{4EE9530E-5053-4E82-884F-118A1BC28635}" srcOrd="0" destOrd="0" presId="urn:microsoft.com/office/officeart/2005/8/layout/pyramid2"/>
    <dgm:cxn modelId="{C6551D2F-970C-4E4C-99B5-F5D469040666}" type="presOf" srcId="{0EEB6B2F-304F-4C16-BD79-EE5B3A0473B3}" destId="{0452F5AB-2BDB-4B91-8C7E-EC65D340D97F}" srcOrd="0" destOrd="0" presId="urn:microsoft.com/office/officeart/2005/8/layout/pyramid2"/>
    <dgm:cxn modelId="{A79890C1-B3E7-416F-8921-549E34A14545}" type="presOf" srcId="{36389087-BB30-4FB5-B2D6-4D0F56D8637D}" destId="{8B711409-E412-4DC3-B749-089EC330A4B9}" srcOrd="0" destOrd="0" presId="urn:microsoft.com/office/officeart/2005/8/layout/pyramid2"/>
    <dgm:cxn modelId="{C576A48B-8BDD-4E4C-8456-CA204FD0A238}" type="presOf" srcId="{8C1E8C31-8367-4260-952C-C50FBD76B078}" destId="{1DFD6C00-40A1-4518-A954-5D8EDF5744FB}" srcOrd="0" destOrd="0" presId="urn:microsoft.com/office/officeart/2005/8/layout/pyramid2"/>
    <dgm:cxn modelId="{B9C55352-E64B-44E4-A25E-A357C36A0914}" srcId="{36389087-BB30-4FB5-B2D6-4D0F56D8637D}" destId="{0EEB6B2F-304F-4C16-BD79-EE5B3A0473B3}" srcOrd="0" destOrd="0" parTransId="{9D7DD3CC-0518-49A1-B66A-BCD2981B81F1}" sibTransId="{6E8D03CE-1C6A-4D63-A69F-F936DF2D67A7}"/>
    <dgm:cxn modelId="{CD7C047C-6590-47A0-AC10-5A975F3A329A}" type="presParOf" srcId="{8B711409-E412-4DC3-B749-089EC330A4B9}" destId="{41AE45AC-90C9-4E10-B2FD-676135FBABBD}" srcOrd="0" destOrd="0" presId="urn:microsoft.com/office/officeart/2005/8/layout/pyramid2"/>
    <dgm:cxn modelId="{8BD3F37F-7B2C-4D8B-A77F-5B43660AAE79}" type="presParOf" srcId="{8B711409-E412-4DC3-B749-089EC330A4B9}" destId="{4FF459C0-880C-429B-A52B-9BFB2CD084F7}" srcOrd="1" destOrd="0" presId="urn:microsoft.com/office/officeart/2005/8/layout/pyramid2"/>
    <dgm:cxn modelId="{DFE1768C-0736-4CFE-9BE7-F5866737F9AB}" type="presParOf" srcId="{4FF459C0-880C-429B-A52B-9BFB2CD084F7}" destId="{0452F5AB-2BDB-4B91-8C7E-EC65D340D97F}" srcOrd="0" destOrd="0" presId="urn:microsoft.com/office/officeart/2005/8/layout/pyramid2"/>
    <dgm:cxn modelId="{C27847E2-6E89-490D-BF36-0C3B298BC17A}" type="presParOf" srcId="{4FF459C0-880C-429B-A52B-9BFB2CD084F7}" destId="{708578C3-EFC0-41DF-9B53-E9E4DA6C784E}" srcOrd="1" destOrd="0" presId="urn:microsoft.com/office/officeart/2005/8/layout/pyramid2"/>
    <dgm:cxn modelId="{F11ED367-533D-4FF3-A9F4-6A7CE4859E08}" type="presParOf" srcId="{4FF459C0-880C-429B-A52B-9BFB2CD084F7}" destId="{C1A22E43-C468-4572-99B6-5C66B254D4F2}" srcOrd="2" destOrd="0" presId="urn:microsoft.com/office/officeart/2005/8/layout/pyramid2"/>
    <dgm:cxn modelId="{1D69445C-7152-45A6-B78E-CA909B25022B}" type="presParOf" srcId="{4FF459C0-880C-429B-A52B-9BFB2CD084F7}" destId="{EB640C17-1FF7-4C46-B521-3A58FAE59EF7}" srcOrd="3" destOrd="0" presId="urn:microsoft.com/office/officeart/2005/8/layout/pyramid2"/>
    <dgm:cxn modelId="{A6704D06-CEAA-491F-B24D-C418857F7EFF}" type="presParOf" srcId="{4FF459C0-880C-429B-A52B-9BFB2CD084F7}" destId="{1DFD6C00-40A1-4518-A954-5D8EDF5744FB}" srcOrd="4" destOrd="0" presId="urn:microsoft.com/office/officeart/2005/8/layout/pyramid2"/>
    <dgm:cxn modelId="{0F8AC442-BEA2-4985-971F-190826440468}" type="presParOf" srcId="{4FF459C0-880C-429B-A52B-9BFB2CD084F7}" destId="{FBFC3E87-E987-4CA6-A631-A0DEC41C763A}" srcOrd="5" destOrd="0" presId="urn:microsoft.com/office/officeart/2005/8/layout/pyramid2"/>
    <dgm:cxn modelId="{74DDB063-99A8-4A5B-9AF5-67DF5C51F53E}" type="presParOf" srcId="{4FF459C0-880C-429B-A52B-9BFB2CD084F7}" destId="{4EE9530E-5053-4E82-884F-118A1BC28635}" srcOrd="6" destOrd="0" presId="urn:microsoft.com/office/officeart/2005/8/layout/pyramid2"/>
    <dgm:cxn modelId="{97553F75-B009-4C65-A72A-E7998806BD97}" type="presParOf" srcId="{4FF459C0-880C-429B-A52B-9BFB2CD084F7}" destId="{7F7D92A8-7FA6-4A96-83A7-98637EC36998}" srcOrd="7" destOrd="0" presId="urn:microsoft.com/office/officeart/2005/8/layout/pyramid2"/>
  </dgm:cxnLst>
  <dgm:bg/>
  <dgm:whole/>
  <dgm:extLst>
    <a:ext uri="http://schemas.microsoft.com/office/drawing/2008/diagram">
      <dsp:dataModelExt xmlns:dsp="http://schemas.microsoft.com/office/drawing/2008/diagram" relId="rId14"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7C1421F6-CE80-48C6-BF10-CCA4EC74F731}" type="doc">
      <dgm:prSet loTypeId="urn:microsoft.com/office/officeart/2005/8/layout/target3" loCatId="relationship" qsTypeId="urn:microsoft.com/office/officeart/2005/8/quickstyle/simple1" qsCatId="simple" csTypeId="urn:microsoft.com/office/officeart/2005/8/colors/accent1_2" csCatId="accent1" phldr="1"/>
      <dgm:spPr/>
      <dgm:t>
        <a:bodyPr/>
        <a:lstStyle/>
        <a:p>
          <a:endParaRPr lang="en-US"/>
        </a:p>
      </dgm:t>
    </dgm:pt>
    <dgm:pt modelId="{FC4DACF4-2B71-4660-AE38-7987BE70612B}">
      <dgm:prSet custT="1"/>
      <dgm:spPr>
        <a:solidFill>
          <a:srgbClr val="0F3B69"/>
        </a:solidFill>
        <a:ln>
          <a:solidFill>
            <a:srgbClr val="13392A"/>
          </a:solidFill>
        </a:ln>
      </dgm:spPr>
      <dgm:t>
        <a:bodyPr/>
        <a:lstStyle/>
        <a:p>
          <a:pPr algn="l" rtl="0"/>
          <a:r>
            <a:rPr lang="en-US" sz="3200" b="1" dirty="0" smtClean="0">
              <a:solidFill>
                <a:schemeClr val="bg1"/>
              </a:solidFill>
            </a:rPr>
            <a:t>How the Programs Work</a:t>
          </a:r>
          <a:endParaRPr lang="en-US" sz="3200" b="1" dirty="0">
            <a:solidFill>
              <a:schemeClr val="bg1"/>
            </a:solidFill>
          </a:endParaRPr>
        </a:p>
      </dgm:t>
    </dgm:pt>
    <dgm:pt modelId="{BF188D25-6A2B-422C-BF35-F377CABB62A3}" type="parTrans" cxnId="{C8857D36-32FA-4B8E-A56F-4A6531141DC5}">
      <dgm:prSet/>
      <dgm:spPr/>
      <dgm:t>
        <a:bodyPr/>
        <a:lstStyle/>
        <a:p>
          <a:endParaRPr lang="en-US"/>
        </a:p>
      </dgm:t>
    </dgm:pt>
    <dgm:pt modelId="{BB3890A0-C699-45B9-BFA5-562034FA7558}" type="sibTrans" cxnId="{C8857D36-32FA-4B8E-A56F-4A6531141DC5}">
      <dgm:prSet/>
      <dgm:spPr/>
      <dgm:t>
        <a:bodyPr/>
        <a:lstStyle/>
        <a:p>
          <a:endParaRPr lang="en-US"/>
        </a:p>
      </dgm:t>
    </dgm:pt>
    <dgm:pt modelId="{AA203DDF-6971-43FE-84B2-A20B0FC56D9F}" type="pres">
      <dgm:prSet presAssocID="{7C1421F6-CE80-48C6-BF10-CCA4EC74F731}" presName="Name0" presStyleCnt="0">
        <dgm:presLayoutVars>
          <dgm:chMax val="7"/>
          <dgm:dir/>
          <dgm:animLvl val="lvl"/>
          <dgm:resizeHandles val="exact"/>
        </dgm:presLayoutVars>
      </dgm:prSet>
      <dgm:spPr/>
      <dgm:t>
        <a:bodyPr/>
        <a:lstStyle/>
        <a:p>
          <a:endParaRPr lang="en-US"/>
        </a:p>
      </dgm:t>
    </dgm:pt>
    <dgm:pt modelId="{99CB093C-1889-4D07-AA86-323128A9A41E}" type="pres">
      <dgm:prSet presAssocID="{FC4DACF4-2B71-4660-AE38-7987BE70612B}" presName="circle1" presStyleLbl="node1" presStyleIdx="0" presStyleCnt="1"/>
      <dgm:spPr>
        <a:solidFill>
          <a:schemeClr val="bg1">
            <a:alpha val="65000"/>
          </a:schemeClr>
        </a:solidFill>
        <a:ln>
          <a:solidFill>
            <a:srgbClr val="13392A"/>
          </a:solidFill>
        </a:ln>
      </dgm:spPr>
      <dgm:t>
        <a:bodyPr/>
        <a:lstStyle/>
        <a:p>
          <a:endParaRPr lang="en-US"/>
        </a:p>
      </dgm:t>
    </dgm:pt>
    <dgm:pt modelId="{73D4D1E3-B021-4CCD-9C29-4831F3EB72BA}" type="pres">
      <dgm:prSet presAssocID="{FC4DACF4-2B71-4660-AE38-7987BE70612B}" presName="space" presStyleCnt="0"/>
      <dgm:spPr/>
    </dgm:pt>
    <dgm:pt modelId="{225B0A01-DBFB-4B51-8A90-984C3A6E7C80}" type="pres">
      <dgm:prSet presAssocID="{FC4DACF4-2B71-4660-AE38-7987BE70612B}" presName="rect1" presStyleLbl="alignAcc1" presStyleIdx="0" presStyleCnt="1"/>
      <dgm:spPr/>
      <dgm:t>
        <a:bodyPr/>
        <a:lstStyle/>
        <a:p>
          <a:endParaRPr lang="en-US"/>
        </a:p>
      </dgm:t>
    </dgm:pt>
    <dgm:pt modelId="{B003A809-817A-44D5-B180-A57564ECB641}" type="pres">
      <dgm:prSet presAssocID="{FC4DACF4-2B71-4660-AE38-7987BE70612B}" presName="rect1ParTxNoCh" presStyleLbl="alignAcc1" presStyleIdx="0" presStyleCnt="1">
        <dgm:presLayoutVars>
          <dgm:chMax val="1"/>
          <dgm:bulletEnabled val="1"/>
        </dgm:presLayoutVars>
      </dgm:prSet>
      <dgm:spPr/>
      <dgm:t>
        <a:bodyPr/>
        <a:lstStyle/>
        <a:p>
          <a:endParaRPr lang="en-US"/>
        </a:p>
      </dgm:t>
    </dgm:pt>
  </dgm:ptLst>
  <dgm:cxnLst>
    <dgm:cxn modelId="{F20D1194-C5E2-45FB-92F1-E5743732E1A1}" type="presOf" srcId="{FC4DACF4-2B71-4660-AE38-7987BE70612B}" destId="{225B0A01-DBFB-4B51-8A90-984C3A6E7C80}" srcOrd="0" destOrd="0" presId="urn:microsoft.com/office/officeart/2005/8/layout/target3"/>
    <dgm:cxn modelId="{D563C6F9-323C-4774-893A-AAB90063397B}" type="presOf" srcId="{7C1421F6-CE80-48C6-BF10-CCA4EC74F731}" destId="{AA203DDF-6971-43FE-84B2-A20B0FC56D9F}" srcOrd="0" destOrd="0" presId="urn:microsoft.com/office/officeart/2005/8/layout/target3"/>
    <dgm:cxn modelId="{F2DAEAD1-019F-4505-8C12-F762D8B5F510}" type="presOf" srcId="{FC4DACF4-2B71-4660-AE38-7987BE70612B}" destId="{B003A809-817A-44D5-B180-A57564ECB641}" srcOrd="1" destOrd="0" presId="urn:microsoft.com/office/officeart/2005/8/layout/target3"/>
    <dgm:cxn modelId="{C8857D36-32FA-4B8E-A56F-4A6531141DC5}" srcId="{7C1421F6-CE80-48C6-BF10-CCA4EC74F731}" destId="{FC4DACF4-2B71-4660-AE38-7987BE70612B}" srcOrd="0" destOrd="0" parTransId="{BF188D25-6A2B-422C-BF35-F377CABB62A3}" sibTransId="{BB3890A0-C699-45B9-BFA5-562034FA7558}"/>
    <dgm:cxn modelId="{3C49FE72-DA1B-46FC-91DA-FFC05346CE91}" type="presParOf" srcId="{AA203DDF-6971-43FE-84B2-A20B0FC56D9F}" destId="{99CB093C-1889-4D07-AA86-323128A9A41E}" srcOrd="0" destOrd="0" presId="urn:microsoft.com/office/officeart/2005/8/layout/target3"/>
    <dgm:cxn modelId="{1A851D16-1D22-4F8F-9FDE-2F93D1CA6B98}" type="presParOf" srcId="{AA203DDF-6971-43FE-84B2-A20B0FC56D9F}" destId="{73D4D1E3-B021-4CCD-9C29-4831F3EB72BA}" srcOrd="1" destOrd="0" presId="urn:microsoft.com/office/officeart/2005/8/layout/target3"/>
    <dgm:cxn modelId="{D8CE02DA-6103-4889-AEBC-5947D48831C8}" type="presParOf" srcId="{AA203DDF-6971-43FE-84B2-A20B0FC56D9F}" destId="{225B0A01-DBFB-4B51-8A90-984C3A6E7C80}" srcOrd="2" destOrd="0" presId="urn:microsoft.com/office/officeart/2005/8/layout/target3"/>
    <dgm:cxn modelId="{1A521A7B-3ECA-418A-88B5-8BBBBDDE722F}" type="presParOf" srcId="{AA203DDF-6971-43FE-84B2-A20B0FC56D9F}" destId="{B003A809-817A-44D5-B180-A57564ECB641}" srcOrd="3" destOrd="0" presId="urn:microsoft.com/office/officeart/2005/8/layout/target3"/>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7C1421F6-CE80-48C6-BF10-CCA4EC74F731}" type="doc">
      <dgm:prSet loTypeId="urn:microsoft.com/office/officeart/2005/8/layout/target3" loCatId="relationship" qsTypeId="urn:microsoft.com/office/officeart/2005/8/quickstyle/simple1" qsCatId="simple" csTypeId="urn:microsoft.com/office/officeart/2005/8/colors/accent1_2" csCatId="accent1" phldr="1"/>
      <dgm:spPr/>
      <dgm:t>
        <a:bodyPr/>
        <a:lstStyle/>
        <a:p>
          <a:endParaRPr lang="en-US"/>
        </a:p>
      </dgm:t>
    </dgm:pt>
    <dgm:pt modelId="{FC4DACF4-2B71-4660-AE38-7987BE70612B}">
      <dgm:prSet custT="1"/>
      <dgm:spPr>
        <a:solidFill>
          <a:srgbClr val="0F3B69"/>
        </a:solidFill>
        <a:ln>
          <a:solidFill>
            <a:srgbClr val="13392A"/>
          </a:solidFill>
        </a:ln>
      </dgm:spPr>
      <dgm:t>
        <a:bodyPr/>
        <a:lstStyle/>
        <a:p>
          <a:pPr algn="l" rtl="0"/>
          <a:r>
            <a:rPr lang="en-US" sz="3200" b="1" dirty="0" smtClean="0">
              <a:solidFill>
                <a:schemeClr val="bg1"/>
              </a:solidFill>
            </a:rPr>
            <a:t>SBA PROGRAMS</a:t>
          </a:r>
          <a:endParaRPr lang="en-US" sz="3200" dirty="0">
            <a:solidFill>
              <a:schemeClr val="bg1"/>
            </a:solidFill>
          </a:endParaRPr>
        </a:p>
      </dgm:t>
    </dgm:pt>
    <dgm:pt modelId="{BF188D25-6A2B-422C-BF35-F377CABB62A3}" type="parTrans" cxnId="{C8857D36-32FA-4B8E-A56F-4A6531141DC5}">
      <dgm:prSet/>
      <dgm:spPr/>
      <dgm:t>
        <a:bodyPr/>
        <a:lstStyle/>
        <a:p>
          <a:endParaRPr lang="en-US"/>
        </a:p>
      </dgm:t>
    </dgm:pt>
    <dgm:pt modelId="{BB3890A0-C699-45B9-BFA5-562034FA7558}" type="sibTrans" cxnId="{C8857D36-32FA-4B8E-A56F-4A6531141DC5}">
      <dgm:prSet/>
      <dgm:spPr/>
      <dgm:t>
        <a:bodyPr/>
        <a:lstStyle/>
        <a:p>
          <a:endParaRPr lang="en-US"/>
        </a:p>
      </dgm:t>
    </dgm:pt>
    <dgm:pt modelId="{AA203DDF-6971-43FE-84B2-A20B0FC56D9F}" type="pres">
      <dgm:prSet presAssocID="{7C1421F6-CE80-48C6-BF10-CCA4EC74F731}" presName="Name0" presStyleCnt="0">
        <dgm:presLayoutVars>
          <dgm:chMax val="7"/>
          <dgm:dir/>
          <dgm:animLvl val="lvl"/>
          <dgm:resizeHandles val="exact"/>
        </dgm:presLayoutVars>
      </dgm:prSet>
      <dgm:spPr/>
      <dgm:t>
        <a:bodyPr/>
        <a:lstStyle/>
        <a:p>
          <a:endParaRPr lang="en-US"/>
        </a:p>
      </dgm:t>
    </dgm:pt>
    <dgm:pt modelId="{99CB093C-1889-4D07-AA86-323128A9A41E}" type="pres">
      <dgm:prSet presAssocID="{FC4DACF4-2B71-4660-AE38-7987BE70612B}" presName="circle1" presStyleLbl="node1" presStyleIdx="0" presStyleCnt="1" custLinFactNeighborY="0"/>
      <dgm:spPr>
        <a:solidFill>
          <a:schemeClr val="bg1">
            <a:alpha val="65000"/>
          </a:schemeClr>
        </a:solidFill>
        <a:ln>
          <a:solidFill>
            <a:srgbClr val="13392A"/>
          </a:solidFill>
        </a:ln>
      </dgm:spPr>
      <dgm:t>
        <a:bodyPr/>
        <a:lstStyle/>
        <a:p>
          <a:endParaRPr lang="en-US"/>
        </a:p>
      </dgm:t>
    </dgm:pt>
    <dgm:pt modelId="{73D4D1E3-B021-4CCD-9C29-4831F3EB72BA}" type="pres">
      <dgm:prSet presAssocID="{FC4DACF4-2B71-4660-AE38-7987BE70612B}" presName="space" presStyleCnt="0"/>
      <dgm:spPr/>
    </dgm:pt>
    <dgm:pt modelId="{225B0A01-DBFB-4B51-8A90-984C3A6E7C80}" type="pres">
      <dgm:prSet presAssocID="{FC4DACF4-2B71-4660-AE38-7987BE70612B}" presName="rect1" presStyleLbl="alignAcc1" presStyleIdx="0" presStyleCnt="1" custScaleY="100000" custLinFactNeighborX="498" custLinFactNeighborY="6667"/>
      <dgm:spPr/>
      <dgm:t>
        <a:bodyPr/>
        <a:lstStyle/>
        <a:p>
          <a:endParaRPr lang="en-US"/>
        </a:p>
      </dgm:t>
    </dgm:pt>
    <dgm:pt modelId="{B003A809-817A-44D5-B180-A57564ECB641}" type="pres">
      <dgm:prSet presAssocID="{FC4DACF4-2B71-4660-AE38-7987BE70612B}" presName="rect1ParTxNoCh" presStyleLbl="alignAcc1" presStyleIdx="0" presStyleCnt="1">
        <dgm:presLayoutVars>
          <dgm:chMax val="1"/>
          <dgm:bulletEnabled val="1"/>
        </dgm:presLayoutVars>
      </dgm:prSet>
      <dgm:spPr/>
      <dgm:t>
        <a:bodyPr/>
        <a:lstStyle/>
        <a:p>
          <a:endParaRPr lang="en-US"/>
        </a:p>
      </dgm:t>
    </dgm:pt>
  </dgm:ptLst>
  <dgm:cxnLst>
    <dgm:cxn modelId="{9D2377BB-7426-4CB7-93EC-525B21B965DF}" type="presOf" srcId="{7C1421F6-CE80-48C6-BF10-CCA4EC74F731}" destId="{AA203DDF-6971-43FE-84B2-A20B0FC56D9F}" srcOrd="0" destOrd="0" presId="urn:microsoft.com/office/officeart/2005/8/layout/target3"/>
    <dgm:cxn modelId="{E1B9D242-5867-4BEA-819A-566C945D8B70}" type="presOf" srcId="{FC4DACF4-2B71-4660-AE38-7987BE70612B}" destId="{225B0A01-DBFB-4B51-8A90-984C3A6E7C80}" srcOrd="0" destOrd="0" presId="urn:microsoft.com/office/officeart/2005/8/layout/target3"/>
    <dgm:cxn modelId="{10729E88-3F9B-4759-82F4-13A365766C7E}" type="presOf" srcId="{FC4DACF4-2B71-4660-AE38-7987BE70612B}" destId="{B003A809-817A-44D5-B180-A57564ECB641}" srcOrd="1" destOrd="0" presId="urn:microsoft.com/office/officeart/2005/8/layout/target3"/>
    <dgm:cxn modelId="{C8857D36-32FA-4B8E-A56F-4A6531141DC5}" srcId="{7C1421F6-CE80-48C6-BF10-CCA4EC74F731}" destId="{FC4DACF4-2B71-4660-AE38-7987BE70612B}" srcOrd="0" destOrd="0" parTransId="{BF188D25-6A2B-422C-BF35-F377CABB62A3}" sibTransId="{BB3890A0-C699-45B9-BFA5-562034FA7558}"/>
    <dgm:cxn modelId="{619308A9-EC95-457B-88BB-5BF8E9B78784}" type="presParOf" srcId="{AA203DDF-6971-43FE-84B2-A20B0FC56D9F}" destId="{99CB093C-1889-4D07-AA86-323128A9A41E}" srcOrd="0" destOrd="0" presId="urn:microsoft.com/office/officeart/2005/8/layout/target3"/>
    <dgm:cxn modelId="{FA4E7B33-1DEB-4A6E-9616-D293DCCCC774}" type="presParOf" srcId="{AA203DDF-6971-43FE-84B2-A20B0FC56D9F}" destId="{73D4D1E3-B021-4CCD-9C29-4831F3EB72BA}" srcOrd="1" destOrd="0" presId="urn:microsoft.com/office/officeart/2005/8/layout/target3"/>
    <dgm:cxn modelId="{E8D8FEA5-5434-447C-B907-267FB088BDCA}" type="presParOf" srcId="{AA203DDF-6971-43FE-84B2-A20B0FC56D9F}" destId="{225B0A01-DBFB-4B51-8A90-984C3A6E7C80}" srcOrd="2" destOrd="0" presId="urn:microsoft.com/office/officeart/2005/8/layout/target3"/>
    <dgm:cxn modelId="{12C00324-7695-4316-81EB-FB0384391764}" type="presParOf" srcId="{AA203DDF-6971-43FE-84B2-A20B0FC56D9F}" destId="{B003A809-817A-44D5-B180-A57564ECB641}" srcOrd="3" destOrd="0" presId="urn:microsoft.com/office/officeart/2005/8/layout/target3"/>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36389087-BB30-4FB5-B2D6-4D0F56D8637D}" type="doc">
      <dgm:prSet loTypeId="urn:microsoft.com/office/officeart/2005/8/layout/pyramid2" loCatId="list" qsTypeId="urn:microsoft.com/office/officeart/2005/8/quickstyle/simple1" qsCatId="simple" csTypeId="urn:microsoft.com/office/officeart/2005/8/colors/accent1_2" csCatId="accent1" phldr="1"/>
      <dgm:spPr/>
      <dgm:t>
        <a:bodyPr/>
        <a:lstStyle/>
        <a:p>
          <a:endParaRPr lang="en-US"/>
        </a:p>
      </dgm:t>
    </dgm:pt>
    <dgm:pt modelId="{0EEB6B2F-304F-4C16-BD79-EE5B3A0473B3}">
      <dgm:prSet phldrT="[Text]"/>
      <dgm:spPr/>
      <dgm:t>
        <a:bodyPr/>
        <a:lstStyle/>
        <a:p>
          <a:r>
            <a:rPr lang="en-US" dirty="0" smtClean="0">
              <a:solidFill>
                <a:schemeClr val="bg1">
                  <a:lumMod val="85000"/>
                </a:schemeClr>
              </a:solidFill>
            </a:rPr>
            <a:t>Financial Assistance</a:t>
          </a:r>
          <a:endParaRPr lang="en-US" dirty="0">
            <a:solidFill>
              <a:schemeClr val="bg1">
                <a:lumMod val="85000"/>
              </a:schemeClr>
            </a:solidFill>
          </a:endParaRPr>
        </a:p>
      </dgm:t>
    </dgm:pt>
    <dgm:pt modelId="{9D7DD3CC-0518-49A1-B66A-BCD2981B81F1}" type="parTrans" cxnId="{B9C55352-E64B-44E4-A25E-A357C36A0914}">
      <dgm:prSet/>
      <dgm:spPr/>
      <dgm:t>
        <a:bodyPr/>
        <a:lstStyle/>
        <a:p>
          <a:endParaRPr lang="en-US"/>
        </a:p>
      </dgm:t>
    </dgm:pt>
    <dgm:pt modelId="{6E8D03CE-1C6A-4D63-A69F-F936DF2D67A7}" type="sibTrans" cxnId="{B9C55352-E64B-44E4-A25E-A357C36A0914}">
      <dgm:prSet/>
      <dgm:spPr/>
      <dgm:t>
        <a:bodyPr/>
        <a:lstStyle/>
        <a:p>
          <a:endParaRPr lang="en-US"/>
        </a:p>
      </dgm:t>
    </dgm:pt>
    <dgm:pt modelId="{6173D1E2-917F-4822-9630-57D190657F72}">
      <dgm:prSet phldrT="[Text]"/>
      <dgm:spPr/>
      <dgm:t>
        <a:bodyPr/>
        <a:lstStyle/>
        <a:p>
          <a:r>
            <a:rPr lang="en-US" dirty="0" smtClean="0"/>
            <a:t>Counseling and Training</a:t>
          </a:r>
          <a:endParaRPr lang="en-US" dirty="0"/>
        </a:p>
      </dgm:t>
    </dgm:pt>
    <dgm:pt modelId="{AE35085A-D64A-4859-82A5-056EB8611018}" type="parTrans" cxnId="{3B5C4F3E-C2DD-4A26-AA23-5F512C9512C8}">
      <dgm:prSet/>
      <dgm:spPr/>
      <dgm:t>
        <a:bodyPr/>
        <a:lstStyle/>
        <a:p>
          <a:endParaRPr lang="en-US"/>
        </a:p>
      </dgm:t>
    </dgm:pt>
    <dgm:pt modelId="{3BB409AB-383F-40AE-B619-2ECD2D431863}" type="sibTrans" cxnId="{3B5C4F3E-C2DD-4A26-AA23-5F512C9512C8}">
      <dgm:prSet/>
      <dgm:spPr/>
      <dgm:t>
        <a:bodyPr/>
        <a:lstStyle/>
        <a:p>
          <a:endParaRPr lang="en-US"/>
        </a:p>
      </dgm:t>
    </dgm:pt>
    <dgm:pt modelId="{8C1E8C31-8367-4260-952C-C50FBD76B078}">
      <dgm:prSet phldrT="[Text]"/>
      <dgm:spPr/>
      <dgm:t>
        <a:bodyPr/>
        <a:lstStyle/>
        <a:p>
          <a:r>
            <a:rPr lang="en-US" dirty="0" smtClean="0">
              <a:solidFill>
                <a:schemeClr val="bg1">
                  <a:lumMod val="85000"/>
                </a:schemeClr>
              </a:solidFill>
            </a:rPr>
            <a:t>Government Contracting</a:t>
          </a:r>
          <a:endParaRPr lang="en-US" dirty="0">
            <a:solidFill>
              <a:schemeClr val="bg1">
                <a:lumMod val="85000"/>
              </a:schemeClr>
            </a:solidFill>
          </a:endParaRPr>
        </a:p>
      </dgm:t>
    </dgm:pt>
    <dgm:pt modelId="{EB5993F4-D1A6-4ADD-A16B-FDE835199AE5}" type="parTrans" cxnId="{5608077C-8136-4098-96FB-1FCF9E12DEED}">
      <dgm:prSet/>
      <dgm:spPr/>
      <dgm:t>
        <a:bodyPr/>
        <a:lstStyle/>
        <a:p>
          <a:endParaRPr lang="en-US"/>
        </a:p>
      </dgm:t>
    </dgm:pt>
    <dgm:pt modelId="{B04BC442-E42C-4E21-8539-EF5AA0D57232}" type="sibTrans" cxnId="{5608077C-8136-4098-96FB-1FCF9E12DEED}">
      <dgm:prSet/>
      <dgm:spPr/>
      <dgm:t>
        <a:bodyPr/>
        <a:lstStyle/>
        <a:p>
          <a:endParaRPr lang="en-US"/>
        </a:p>
      </dgm:t>
    </dgm:pt>
    <dgm:pt modelId="{2C76BDF5-73BF-4820-BAF6-447E1D30BDE1}">
      <dgm:prSet phldrT="[Text]"/>
      <dgm:spPr/>
      <dgm:t>
        <a:bodyPr/>
        <a:lstStyle/>
        <a:p>
          <a:r>
            <a:rPr lang="en-US" dirty="0" smtClean="0">
              <a:solidFill>
                <a:schemeClr val="bg1">
                  <a:lumMod val="85000"/>
                </a:schemeClr>
              </a:solidFill>
            </a:rPr>
            <a:t>Advocacy</a:t>
          </a:r>
          <a:endParaRPr lang="en-US" dirty="0">
            <a:solidFill>
              <a:schemeClr val="bg1">
                <a:lumMod val="85000"/>
              </a:schemeClr>
            </a:solidFill>
          </a:endParaRPr>
        </a:p>
      </dgm:t>
    </dgm:pt>
    <dgm:pt modelId="{61597DC9-17B2-4925-95D0-641A70AA2BC1}" type="parTrans" cxnId="{1509570F-EF42-4083-93A4-460B3B8B3A3A}">
      <dgm:prSet/>
      <dgm:spPr/>
      <dgm:t>
        <a:bodyPr/>
        <a:lstStyle/>
        <a:p>
          <a:endParaRPr lang="en-US"/>
        </a:p>
      </dgm:t>
    </dgm:pt>
    <dgm:pt modelId="{9EFC9E47-DC27-45A2-8D1F-4EB12BDC40ED}" type="sibTrans" cxnId="{1509570F-EF42-4083-93A4-460B3B8B3A3A}">
      <dgm:prSet/>
      <dgm:spPr/>
      <dgm:t>
        <a:bodyPr/>
        <a:lstStyle/>
        <a:p>
          <a:endParaRPr lang="en-US"/>
        </a:p>
      </dgm:t>
    </dgm:pt>
    <dgm:pt modelId="{8B711409-E412-4DC3-B749-089EC330A4B9}" type="pres">
      <dgm:prSet presAssocID="{36389087-BB30-4FB5-B2D6-4D0F56D8637D}" presName="compositeShape" presStyleCnt="0">
        <dgm:presLayoutVars>
          <dgm:dir/>
          <dgm:resizeHandles/>
        </dgm:presLayoutVars>
      </dgm:prSet>
      <dgm:spPr/>
      <dgm:t>
        <a:bodyPr/>
        <a:lstStyle/>
        <a:p>
          <a:endParaRPr lang="en-US"/>
        </a:p>
      </dgm:t>
    </dgm:pt>
    <dgm:pt modelId="{41AE45AC-90C9-4E10-B2FD-676135FBABBD}" type="pres">
      <dgm:prSet presAssocID="{36389087-BB30-4FB5-B2D6-4D0F56D8637D}" presName="pyramid" presStyleLbl="node1" presStyleIdx="0" presStyleCnt="1"/>
      <dgm:spPr/>
    </dgm:pt>
    <dgm:pt modelId="{4FF459C0-880C-429B-A52B-9BFB2CD084F7}" type="pres">
      <dgm:prSet presAssocID="{36389087-BB30-4FB5-B2D6-4D0F56D8637D}" presName="theList" presStyleCnt="0"/>
      <dgm:spPr/>
    </dgm:pt>
    <dgm:pt modelId="{0452F5AB-2BDB-4B91-8C7E-EC65D340D97F}" type="pres">
      <dgm:prSet presAssocID="{0EEB6B2F-304F-4C16-BD79-EE5B3A0473B3}" presName="aNode" presStyleLbl="fgAcc1" presStyleIdx="0" presStyleCnt="4" custScaleX="119231" custLinFactNeighborX="0" custLinFactNeighborY="27693">
        <dgm:presLayoutVars>
          <dgm:bulletEnabled val="1"/>
        </dgm:presLayoutVars>
      </dgm:prSet>
      <dgm:spPr/>
      <dgm:t>
        <a:bodyPr/>
        <a:lstStyle/>
        <a:p>
          <a:endParaRPr lang="en-US"/>
        </a:p>
      </dgm:t>
    </dgm:pt>
    <dgm:pt modelId="{708578C3-EFC0-41DF-9B53-E9E4DA6C784E}" type="pres">
      <dgm:prSet presAssocID="{0EEB6B2F-304F-4C16-BD79-EE5B3A0473B3}" presName="aSpace" presStyleCnt="0"/>
      <dgm:spPr/>
    </dgm:pt>
    <dgm:pt modelId="{C1A22E43-C468-4572-99B6-5C66B254D4F2}" type="pres">
      <dgm:prSet presAssocID="{6173D1E2-917F-4822-9630-57D190657F72}" presName="aNode" presStyleLbl="fgAcc1" presStyleIdx="1" presStyleCnt="4" custScaleX="117308">
        <dgm:presLayoutVars>
          <dgm:bulletEnabled val="1"/>
        </dgm:presLayoutVars>
      </dgm:prSet>
      <dgm:spPr/>
      <dgm:t>
        <a:bodyPr/>
        <a:lstStyle/>
        <a:p>
          <a:endParaRPr lang="en-US"/>
        </a:p>
      </dgm:t>
    </dgm:pt>
    <dgm:pt modelId="{EB640C17-1FF7-4C46-B521-3A58FAE59EF7}" type="pres">
      <dgm:prSet presAssocID="{6173D1E2-917F-4822-9630-57D190657F72}" presName="aSpace" presStyleCnt="0"/>
      <dgm:spPr/>
    </dgm:pt>
    <dgm:pt modelId="{1DFD6C00-40A1-4518-A954-5D8EDF5744FB}" type="pres">
      <dgm:prSet presAssocID="{8C1E8C31-8367-4260-952C-C50FBD76B078}" presName="aNode" presStyleLbl="fgAcc1" presStyleIdx="2" presStyleCnt="4" custScaleX="117308">
        <dgm:presLayoutVars>
          <dgm:bulletEnabled val="1"/>
        </dgm:presLayoutVars>
      </dgm:prSet>
      <dgm:spPr/>
      <dgm:t>
        <a:bodyPr/>
        <a:lstStyle/>
        <a:p>
          <a:endParaRPr lang="en-US"/>
        </a:p>
      </dgm:t>
    </dgm:pt>
    <dgm:pt modelId="{FBFC3E87-E987-4CA6-A631-A0DEC41C763A}" type="pres">
      <dgm:prSet presAssocID="{8C1E8C31-8367-4260-952C-C50FBD76B078}" presName="aSpace" presStyleCnt="0"/>
      <dgm:spPr/>
    </dgm:pt>
    <dgm:pt modelId="{4EE9530E-5053-4E82-884F-118A1BC28635}" type="pres">
      <dgm:prSet presAssocID="{2C76BDF5-73BF-4820-BAF6-447E1D30BDE1}" presName="aNode" presStyleLbl="fgAcc1" presStyleIdx="3" presStyleCnt="4" custScaleX="117308">
        <dgm:presLayoutVars>
          <dgm:bulletEnabled val="1"/>
        </dgm:presLayoutVars>
      </dgm:prSet>
      <dgm:spPr/>
      <dgm:t>
        <a:bodyPr/>
        <a:lstStyle/>
        <a:p>
          <a:endParaRPr lang="en-US"/>
        </a:p>
      </dgm:t>
    </dgm:pt>
    <dgm:pt modelId="{7F7D92A8-7FA6-4A96-83A7-98637EC36998}" type="pres">
      <dgm:prSet presAssocID="{2C76BDF5-73BF-4820-BAF6-447E1D30BDE1}" presName="aSpace" presStyleCnt="0"/>
      <dgm:spPr/>
    </dgm:pt>
  </dgm:ptLst>
  <dgm:cxnLst>
    <dgm:cxn modelId="{2C1D0A81-8606-43DC-8FF7-50D020C85D78}" type="presOf" srcId="{0EEB6B2F-304F-4C16-BD79-EE5B3A0473B3}" destId="{0452F5AB-2BDB-4B91-8C7E-EC65D340D97F}" srcOrd="0" destOrd="0" presId="urn:microsoft.com/office/officeart/2005/8/layout/pyramid2"/>
    <dgm:cxn modelId="{C0F48D30-40AE-4C01-A227-E9EC5FCAA00E}" type="presOf" srcId="{8C1E8C31-8367-4260-952C-C50FBD76B078}" destId="{1DFD6C00-40A1-4518-A954-5D8EDF5744FB}" srcOrd="0" destOrd="0" presId="urn:microsoft.com/office/officeart/2005/8/layout/pyramid2"/>
    <dgm:cxn modelId="{5608077C-8136-4098-96FB-1FCF9E12DEED}" srcId="{36389087-BB30-4FB5-B2D6-4D0F56D8637D}" destId="{8C1E8C31-8367-4260-952C-C50FBD76B078}" srcOrd="2" destOrd="0" parTransId="{EB5993F4-D1A6-4ADD-A16B-FDE835199AE5}" sibTransId="{B04BC442-E42C-4E21-8539-EF5AA0D57232}"/>
    <dgm:cxn modelId="{C5838895-736F-4DF0-8FE7-48B897113C13}" type="presOf" srcId="{2C76BDF5-73BF-4820-BAF6-447E1D30BDE1}" destId="{4EE9530E-5053-4E82-884F-118A1BC28635}" srcOrd="0" destOrd="0" presId="urn:microsoft.com/office/officeart/2005/8/layout/pyramid2"/>
    <dgm:cxn modelId="{3B5C4F3E-C2DD-4A26-AA23-5F512C9512C8}" srcId="{36389087-BB30-4FB5-B2D6-4D0F56D8637D}" destId="{6173D1E2-917F-4822-9630-57D190657F72}" srcOrd="1" destOrd="0" parTransId="{AE35085A-D64A-4859-82A5-056EB8611018}" sibTransId="{3BB409AB-383F-40AE-B619-2ECD2D431863}"/>
    <dgm:cxn modelId="{1509570F-EF42-4083-93A4-460B3B8B3A3A}" srcId="{36389087-BB30-4FB5-B2D6-4D0F56D8637D}" destId="{2C76BDF5-73BF-4820-BAF6-447E1D30BDE1}" srcOrd="3" destOrd="0" parTransId="{61597DC9-17B2-4925-95D0-641A70AA2BC1}" sibTransId="{9EFC9E47-DC27-45A2-8D1F-4EB12BDC40ED}"/>
    <dgm:cxn modelId="{ECD2E9ED-9D6E-4CFB-BB74-DD4BEC0E0BA4}" type="presOf" srcId="{36389087-BB30-4FB5-B2D6-4D0F56D8637D}" destId="{8B711409-E412-4DC3-B749-089EC330A4B9}" srcOrd="0" destOrd="0" presId="urn:microsoft.com/office/officeart/2005/8/layout/pyramid2"/>
    <dgm:cxn modelId="{B9C55352-E64B-44E4-A25E-A357C36A0914}" srcId="{36389087-BB30-4FB5-B2D6-4D0F56D8637D}" destId="{0EEB6B2F-304F-4C16-BD79-EE5B3A0473B3}" srcOrd="0" destOrd="0" parTransId="{9D7DD3CC-0518-49A1-B66A-BCD2981B81F1}" sibTransId="{6E8D03CE-1C6A-4D63-A69F-F936DF2D67A7}"/>
    <dgm:cxn modelId="{2ACF9C9E-71C2-4FBA-B049-72BC018FA4A8}" type="presOf" srcId="{6173D1E2-917F-4822-9630-57D190657F72}" destId="{C1A22E43-C468-4572-99B6-5C66B254D4F2}" srcOrd="0" destOrd="0" presId="urn:microsoft.com/office/officeart/2005/8/layout/pyramid2"/>
    <dgm:cxn modelId="{588FA137-D264-480D-9CED-2AC993EAE6D0}" type="presParOf" srcId="{8B711409-E412-4DC3-B749-089EC330A4B9}" destId="{41AE45AC-90C9-4E10-B2FD-676135FBABBD}" srcOrd="0" destOrd="0" presId="urn:microsoft.com/office/officeart/2005/8/layout/pyramid2"/>
    <dgm:cxn modelId="{E4629ECE-F746-4A09-AB4A-CF5C894B9BB5}" type="presParOf" srcId="{8B711409-E412-4DC3-B749-089EC330A4B9}" destId="{4FF459C0-880C-429B-A52B-9BFB2CD084F7}" srcOrd="1" destOrd="0" presId="urn:microsoft.com/office/officeart/2005/8/layout/pyramid2"/>
    <dgm:cxn modelId="{D40C0336-755F-4FA6-926F-37E281CF58AB}" type="presParOf" srcId="{4FF459C0-880C-429B-A52B-9BFB2CD084F7}" destId="{0452F5AB-2BDB-4B91-8C7E-EC65D340D97F}" srcOrd="0" destOrd="0" presId="urn:microsoft.com/office/officeart/2005/8/layout/pyramid2"/>
    <dgm:cxn modelId="{E25F7DA8-CA91-4D51-B871-5A28B127F1F3}" type="presParOf" srcId="{4FF459C0-880C-429B-A52B-9BFB2CD084F7}" destId="{708578C3-EFC0-41DF-9B53-E9E4DA6C784E}" srcOrd="1" destOrd="0" presId="urn:microsoft.com/office/officeart/2005/8/layout/pyramid2"/>
    <dgm:cxn modelId="{F793443B-42E2-4604-B2E9-A2C143C2543C}" type="presParOf" srcId="{4FF459C0-880C-429B-A52B-9BFB2CD084F7}" destId="{C1A22E43-C468-4572-99B6-5C66B254D4F2}" srcOrd="2" destOrd="0" presId="urn:microsoft.com/office/officeart/2005/8/layout/pyramid2"/>
    <dgm:cxn modelId="{090B0293-F667-49BE-AF03-956AC5A9AC0D}" type="presParOf" srcId="{4FF459C0-880C-429B-A52B-9BFB2CD084F7}" destId="{EB640C17-1FF7-4C46-B521-3A58FAE59EF7}" srcOrd="3" destOrd="0" presId="urn:microsoft.com/office/officeart/2005/8/layout/pyramid2"/>
    <dgm:cxn modelId="{8634E970-023B-4FA8-9B92-54A099EDDA12}" type="presParOf" srcId="{4FF459C0-880C-429B-A52B-9BFB2CD084F7}" destId="{1DFD6C00-40A1-4518-A954-5D8EDF5744FB}" srcOrd="4" destOrd="0" presId="urn:microsoft.com/office/officeart/2005/8/layout/pyramid2"/>
    <dgm:cxn modelId="{DC72F7F9-56C1-4798-B3CC-A003655CFFFF}" type="presParOf" srcId="{4FF459C0-880C-429B-A52B-9BFB2CD084F7}" destId="{FBFC3E87-E987-4CA6-A631-A0DEC41C763A}" srcOrd="5" destOrd="0" presId="urn:microsoft.com/office/officeart/2005/8/layout/pyramid2"/>
    <dgm:cxn modelId="{5F3C94A6-FE6D-4B12-9507-82F678C286CD}" type="presParOf" srcId="{4FF459C0-880C-429B-A52B-9BFB2CD084F7}" destId="{4EE9530E-5053-4E82-884F-118A1BC28635}" srcOrd="6" destOrd="0" presId="urn:microsoft.com/office/officeart/2005/8/layout/pyramid2"/>
    <dgm:cxn modelId="{57539988-2F4F-4A2B-8F0A-102A8BED7CBF}" type="presParOf" srcId="{4FF459C0-880C-429B-A52B-9BFB2CD084F7}" destId="{7F7D92A8-7FA6-4A96-83A7-98637EC36998}" srcOrd="7" destOrd="0" presId="urn:microsoft.com/office/officeart/2005/8/layout/pyramid2"/>
  </dgm:cxnLst>
  <dgm:bg/>
  <dgm:whole/>
  <dgm:extLst>
    <a:ext uri="http://schemas.microsoft.com/office/drawing/2008/diagram">
      <dsp:dataModelExt xmlns:dsp="http://schemas.microsoft.com/office/drawing/2008/diagram" relId="rId14"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7C1421F6-CE80-48C6-BF10-CCA4EC74F731}" type="doc">
      <dgm:prSet loTypeId="urn:microsoft.com/office/officeart/2005/8/layout/target3" loCatId="relationship" qsTypeId="urn:microsoft.com/office/officeart/2005/8/quickstyle/simple1" qsCatId="simple" csTypeId="urn:microsoft.com/office/officeart/2005/8/colors/accent1_2" csCatId="accent1" phldr="1"/>
      <dgm:spPr/>
      <dgm:t>
        <a:bodyPr/>
        <a:lstStyle/>
        <a:p>
          <a:endParaRPr lang="en-US"/>
        </a:p>
      </dgm:t>
    </dgm:pt>
    <dgm:pt modelId="{FC4DACF4-2B71-4660-AE38-7987BE70612B}">
      <dgm:prSet custT="1"/>
      <dgm:spPr>
        <a:solidFill>
          <a:srgbClr val="0F3B69"/>
        </a:solidFill>
        <a:ln>
          <a:solidFill>
            <a:srgbClr val="13392A"/>
          </a:solidFill>
        </a:ln>
      </dgm:spPr>
      <dgm:t>
        <a:bodyPr/>
        <a:lstStyle/>
        <a:p>
          <a:pPr algn="l" rtl="0"/>
          <a:r>
            <a:rPr lang="en-US" sz="3200" b="1" dirty="0" smtClean="0">
              <a:solidFill>
                <a:schemeClr val="bg1"/>
              </a:solidFill>
            </a:rPr>
            <a:t>How the Programs Work</a:t>
          </a:r>
          <a:endParaRPr lang="en-US" sz="3200" b="1" dirty="0">
            <a:solidFill>
              <a:schemeClr val="bg1"/>
            </a:solidFill>
          </a:endParaRPr>
        </a:p>
      </dgm:t>
    </dgm:pt>
    <dgm:pt modelId="{BF188D25-6A2B-422C-BF35-F377CABB62A3}" type="parTrans" cxnId="{C8857D36-32FA-4B8E-A56F-4A6531141DC5}">
      <dgm:prSet/>
      <dgm:spPr/>
      <dgm:t>
        <a:bodyPr/>
        <a:lstStyle/>
        <a:p>
          <a:endParaRPr lang="en-US"/>
        </a:p>
      </dgm:t>
    </dgm:pt>
    <dgm:pt modelId="{BB3890A0-C699-45B9-BFA5-562034FA7558}" type="sibTrans" cxnId="{C8857D36-32FA-4B8E-A56F-4A6531141DC5}">
      <dgm:prSet/>
      <dgm:spPr/>
      <dgm:t>
        <a:bodyPr/>
        <a:lstStyle/>
        <a:p>
          <a:endParaRPr lang="en-US"/>
        </a:p>
      </dgm:t>
    </dgm:pt>
    <dgm:pt modelId="{AA203DDF-6971-43FE-84B2-A20B0FC56D9F}" type="pres">
      <dgm:prSet presAssocID="{7C1421F6-CE80-48C6-BF10-CCA4EC74F731}" presName="Name0" presStyleCnt="0">
        <dgm:presLayoutVars>
          <dgm:chMax val="7"/>
          <dgm:dir/>
          <dgm:animLvl val="lvl"/>
          <dgm:resizeHandles val="exact"/>
        </dgm:presLayoutVars>
      </dgm:prSet>
      <dgm:spPr/>
      <dgm:t>
        <a:bodyPr/>
        <a:lstStyle/>
        <a:p>
          <a:endParaRPr lang="en-US"/>
        </a:p>
      </dgm:t>
    </dgm:pt>
    <dgm:pt modelId="{99CB093C-1889-4D07-AA86-323128A9A41E}" type="pres">
      <dgm:prSet presAssocID="{FC4DACF4-2B71-4660-AE38-7987BE70612B}" presName="circle1" presStyleLbl="node1" presStyleIdx="0" presStyleCnt="1"/>
      <dgm:spPr>
        <a:solidFill>
          <a:schemeClr val="bg1">
            <a:alpha val="65000"/>
          </a:schemeClr>
        </a:solidFill>
        <a:ln>
          <a:solidFill>
            <a:srgbClr val="13392A"/>
          </a:solidFill>
        </a:ln>
      </dgm:spPr>
      <dgm:t>
        <a:bodyPr/>
        <a:lstStyle/>
        <a:p>
          <a:endParaRPr lang="en-US"/>
        </a:p>
      </dgm:t>
    </dgm:pt>
    <dgm:pt modelId="{73D4D1E3-B021-4CCD-9C29-4831F3EB72BA}" type="pres">
      <dgm:prSet presAssocID="{FC4DACF4-2B71-4660-AE38-7987BE70612B}" presName="space" presStyleCnt="0"/>
      <dgm:spPr/>
    </dgm:pt>
    <dgm:pt modelId="{225B0A01-DBFB-4B51-8A90-984C3A6E7C80}" type="pres">
      <dgm:prSet presAssocID="{FC4DACF4-2B71-4660-AE38-7987BE70612B}" presName="rect1" presStyleLbl="alignAcc1" presStyleIdx="0" presStyleCnt="1"/>
      <dgm:spPr/>
      <dgm:t>
        <a:bodyPr/>
        <a:lstStyle/>
        <a:p>
          <a:endParaRPr lang="en-US"/>
        </a:p>
      </dgm:t>
    </dgm:pt>
    <dgm:pt modelId="{B003A809-817A-44D5-B180-A57564ECB641}" type="pres">
      <dgm:prSet presAssocID="{FC4DACF4-2B71-4660-AE38-7987BE70612B}" presName="rect1ParTxNoCh" presStyleLbl="alignAcc1" presStyleIdx="0" presStyleCnt="1">
        <dgm:presLayoutVars>
          <dgm:chMax val="1"/>
          <dgm:bulletEnabled val="1"/>
        </dgm:presLayoutVars>
      </dgm:prSet>
      <dgm:spPr/>
      <dgm:t>
        <a:bodyPr/>
        <a:lstStyle/>
        <a:p>
          <a:endParaRPr lang="en-US"/>
        </a:p>
      </dgm:t>
    </dgm:pt>
  </dgm:ptLst>
  <dgm:cxnLst>
    <dgm:cxn modelId="{637EA013-FE4E-4AA2-A361-B6ECA77A9877}" type="presOf" srcId="{FC4DACF4-2B71-4660-AE38-7987BE70612B}" destId="{B003A809-817A-44D5-B180-A57564ECB641}" srcOrd="1" destOrd="0" presId="urn:microsoft.com/office/officeart/2005/8/layout/target3"/>
    <dgm:cxn modelId="{E3273535-CE4E-4481-8CCE-C9D0B61076B6}" type="presOf" srcId="{FC4DACF4-2B71-4660-AE38-7987BE70612B}" destId="{225B0A01-DBFB-4B51-8A90-984C3A6E7C80}" srcOrd="0" destOrd="0" presId="urn:microsoft.com/office/officeart/2005/8/layout/target3"/>
    <dgm:cxn modelId="{C8857D36-32FA-4B8E-A56F-4A6531141DC5}" srcId="{7C1421F6-CE80-48C6-BF10-CCA4EC74F731}" destId="{FC4DACF4-2B71-4660-AE38-7987BE70612B}" srcOrd="0" destOrd="0" parTransId="{BF188D25-6A2B-422C-BF35-F377CABB62A3}" sibTransId="{BB3890A0-C699-45B9-BFA5-562034FA7558}"/>
    <dgm:cxn modelId="{50F526EC-A7C6-4FD8-AD27-EBF7FEBE0608}" type="presOf" srcId="{7C1421F6-CE80-48C6-BF10-CCA4EC74F731}" destId="{AA203DDF-6971-43FE-84B2-A20B0FC56D9F}" srcOrd="0" destOrd="0" presId="urn:microsoft.com/office/officeart/2005/8/layout/target3"/>
    <dgm:cxn modelId="{39A5CA35-C16F-449D-858F-641BE9F69343}" type="presParOf" srcId="{AA203DDF-6971-43FE-84B2-A20B0FC56D9F}" destId="{99CB093C-1889-4D07-AA86-323128A9A41E}" srcOrd="0" destOrd="0" presId="urn:microsoft.com/office/officeart/2005/8/layout/target3"/>
    <dgm:cxn modelId="{34D1839C-D035-4DF2-964E-575B8949980E}" type="presParOf" srcId="{AA203DDF-6971-43FE-84B2-A20B0FC56D9F}" destId="{73D4D1E3-B021-4CCD-9C29-4831F3EB72BA}" srcOrd="1" destOrd="0" presId="urn:microsoft.com/office/officeart/2005/8/layout/target3"/>
    <dgm:cxn modelId="{3B7B8F29-62E9-4EAC-90F2-78D7F6962CB9}" type="presParOf" srcId="{AA203DDF-6971-43FE-84B2-A20B0FC56D9F}" destId="{225B0A01-DBFB-4B51-8A90-984C3A6E7C80}" srcOrd="2" destOrd="0" presId="urn:microsoft.com/office/officeart/2005/8/layout/target3"/>
    <dgm:cxn modelId="{1DE3A6DC-72D7-469B-8B03-62EEDCE23CF4}" type="presParOf" srcId="{AA203DDF-6971-43FE-84B2-A20B0FC56D9F}" destId="{B003A809-817A-44D5-B180-A57564ECB641}" srcOrd="3" destOrd="0" presId="urn:microsoft.com/office/officeart/2005/8/layout/target3"/>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9CB093C-1889-4D07-AA86-323128A9A41E}">
      <dsp:nvSpPr>
        <dsp:cNvPr id="0" name=""/>
        <dsp:cNvSpPr/>
      </dsp:nvSpPr>
      <dsp:spPr>
        <a:xfrm>
          <a:off x="0" y="0"/>
          <a:ext cx="1143000" cy="1143000"/>
        </a:xfrm>
        <a:prstGeom prst="pie">
          <a:avLst>
            <a:gd name="adj1" fmla="val 5400000"/>
            <a:gd name="adj2" fmla="val 16200000"/>
          </a:avLst>
        </a:prstGeom>
        <a:solidFill>
          <a:schemeClr val="bg1">
            <a:alpha val="65000"/>
          </a:schemeClr>
        </a:solidFill>
        <a:ln w="25400" cap="flat" cmpd="sng" algn="ctr">
          <a:solidFill>
            <a:srgbClr val="13392A"/>
          </a:solidFill>
          <a:prstDash val="solid"/>
        </a:ln>
        <a:effectLst/>
      </dsp:spPr>
      <dsp:style>
        <a:lnRef idx="2">
          <a:scrgbClr r="0" g="0" b="0"/>
        </a:lnRef>
        <a:fillRef idx="1">
          <a:scrgbClr r="0" g="0" b="0"/>
        </a:fillRef>
        <a:effectRef idx="0">
          <a:scrgbClr r="0" g="0" b="0"/>
        </a:effectRef>
        <a:fontRef idx="minor">
          <a:schemeClr val="lt1"/>
        </a:fontRef>
      </dsp:style>
    </dsp:sp>
    <dsp:sp modelId="{225B0A01-DBFB-4B51-8A90-984C3A6E7C80}">
      <dsp:nvSpPr>
        <dsp:cNvPr id="0" name=""/>
        <dsp:cNvSpPr/>
      </dsp:nvSpPr>
      <dsp:spPr>
        <a:xfrm>
          <a:off x="562003" y="0"/>
          <a:ext cx="7658100" cy="1143000"/>
        </a:xfrm>
        <a:prstGeom prst="rect">
          <a:avLst/>
        </a:prstGeom>
        <a:solidFill>
          <a:srgbClr val="0F3B69"/>
        </a:solidFill>
        <a:ln w="25400" cap="flat" cmpd="sng" algn="ctr">
          <a:solidFill>
            <a:srgbClr val="13392A"/>
          </a:solidFill>
          <a:prstDash val="solid"/>
        </a:ln>
        <a:effectLst/>
      </dsp:spPr>
      <dsp:style>
        <a:lnRef idx="2">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lvl="0" algn="l" defTabSz="1422400" rtl="0">
            <a:lnSpc>
              <a:spcPct val="90000"/>
            </a:lnSpc>
            <a:spcBef>
              <a:spcPct val="0"/>
            </a:spcBef>
            <a:spcAft>
              <a:spcPct val="35000"/>
            </a:spcAft>
          </a:pPr>
          <a:r>
            <a:rPr lang="en-US" sz="3200" kern="1200" dirty="0" smtClean="0">
              <a:solidFill>
                <a:schemeClr val="bg1"/>
              </a:solidFill>
            </a:rPr>
            <a:t>SBA’S MISSION</a:t>
          </a:r>
          <a:endParaRPr lang="en-US" sz="3200" kern="1200" dirty="0">
            <a:solidFill>
              <a:schemeClr val="bg1"/>
            </a:solidFill>
          </a:endParaRPr>
        </a:p>
      </dsp:txBody>
      <dsp:txXfrm>
        <a:off x="562003" y="0"/>
        <a:ext cx="7658100" cy="1143000"/>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9CB093C-1889-4D07-AA86-323128A9A41E}">
      <dsp:nvSpPr>
        <dsp:cNvPr id="0" name=""/>
        <dsp:cNvSpPr/>
      </dsp:nvSpPr>
      <dsp:spPr>
        <a:xfrm>
          <a:off x="0" y="0"/>
          <a:ext cx="1143000" cy="1143000"/>
        </a:xfrm>
        <a:prstGeom prst="pie">
          <a:avLst>
            <a:gd name="adj1" fmla="val 5400000"/>
            <a:gd name="adj2" fmla="val 16200000"/>
          </a:avLst>
        </a:prstGeom>
        <a:solidFill>
          <a:schemeClr val="bg1">
            <a:alpha val="65000"/>
          </a:schemeClr>
        </a:solidFill>
        <a:ln w="25400" cap="flat" cmpd="sng" algn="ctr">
          <a:solidFill>
            <a:srgbClr val="13392A"/>
          </a:solidFill>
          <a:prstDash val="solid"/>
        </a:ln>
        <a:effectLst/>
      </dsp:spPr>
      <dsp:style>
        <a:lnRef idx="2">
          <a:scrgbClr r="0" g="0" b="0"/>
        </a:lnRef>
        <a:fillRef idx="1">
          <a:scrgbClr r="0" g="0" b="0"/>
        </a:fillRef>
        <a:effectRef idx="0">
          <a:scrgbClr r="0" g="0" b="0"/>
        </a:effectRef>
        <a:fontRef idx="minor">
          <a:schemeClr val="lt1"/>
        </a:fontRef>
      </dsp:style>
    </dsp:sp>
    <dsp:sp modelId="{225B0A01-DBFB-4B51-8A90-984C3A6E7C80}">
      <dsp:nvSpPr>
        <dsp:cNvPr id="0" name=""/>
        <dsp:cNvSpPr/>
      </dsp:nvSpPr>
      <dsp:spPr>
        <a:xfrm>
          <a:off x="571500" y="0"/>
          <a:ext cx="7658100" cy="1143000"/>
        </a:xfrm>
        <a:prstGeom prst="rect">
          <a:avLst/>
        </a:prstGeom>
        <a:solidFill>
          <a:srgbClr val="0F3B69"/>
        </a:solidFill>
        <a:ln w="25400" cap="flat" cmpd="sng" algn="ctr">
          <a:solidFill>
            <a:srgbClr val="13392A"/>
          </a:solidFill>
          <a:prstDash val="solid"/>
        </a:ln>
        <a:effectLst/>
      </dsp:spPr>
      <dsp:style>
        <a:lnRef idx="2">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lvl="0" algn="l" defTabSz="1422400" rtl="0">
            <a:lnSpc>
              <a:spcPct val="90000"/>
            </a:lnSpc>
            <a:spcBef>
              <a:spcPct val="0"/>
            </a:spcBef>
            <a:spcAft>
              <a:spcPct val="35000"/>
            </a:spcAft>
          </a:pPr>
          <a:r>
            <a:rPr lang="en-US" sz="3200" b="1" kern="1200" dirty="0" smtClean="0">
              <a:solidFill>
                <a:schemeClr val="bg1"/>
              </a:solidFill>
            </a:rPr>
            <a:t>SBA PROGRAMS</a:t>
          </a:r>
          <a:endParaRPr lang="en-US" sz="3200" kern="1200" dirty="0">
            <a:solidFill>
              <a:schemeClr val="bg1"/>
            </a:solidFill>
          </a:endParaRPr>
        </a:p>
      </dsp:txBody>
      <dsp:txXfrm>
        <a:off x="571500" y="0"/>
        <a:ext cx="7658100" cy="1143000"/>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1AE45AC-90C9-4E10-B2FD-676135FBABBD}">
      <dsp:nvSpPr>
        <dsp:cNvPr id="0" name=""/>
        <dsp:cNvSpPr/>
      </dsp:nvSpPr>
      <dsp:spPr>
        <a:xfrm>
          <a:off x="584198" y="0"/>
          <a:ext cx="4064000" cy="4064000"/>
        </a:xfrm>
        <a:prstGeom prst="triangl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452F5AB-2BDB-4B91-8C7E-EC65D340D97F}">
      <dsp:nvSpPr>
        <dsp:cNvPr id="0" name=""/>
        <dsp:cNvSpPr/>
      </dsp:nvSpPr>
      <dsp:spPr>
        <a:xfrm>
          <a:off x="2362195" y="431800"/>
          <a:ext cx="3149606" cy="722312"/>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kern="1200" dirty="0" smtClean="0">
              <a:solidFill>
                <a:schemeClr val="bg1">
                  <a:lumMod val="85000"/>
                </a:schemeClr>
              </a:solidFill>
            </a:rPr>
            <a:t>Financial Assistance</a:t>
          </a:r>
          <a:endParaRPr lang="en-US" sz="2200" kern="1200" dirty="0">
            <a:solidFill>
              <a:schemeClr val="bg1">
                <a:lumMod val="85000"/>
              </a:schemeClr>
            </a:solidFill>
          </a:endParaRPr>
        </a:p>
      </dsp:txBody>
      <dsp:txXfrm>
        <a:off x="2397455" y="467060"/>
        <a:ext cx="3079086" cy="651792"/>
      </dsp:txXfrm>
    </dsp:sp>
    <dsp:sp modelId="{C1A22E43-C468-4572-99B6-5C66B254D4F2}">
      <dsp:nvSpPr>
        <dsp:cNvPr id="0" name=""/>
        <dsp:cNvSpPr/>
      </dsp:nvSpPr>
      <dsp:spPr>
        <a:xfrm>
          <a:off x="2387594" y="1219398"/>
          <a:ext cx="3098808" cy="722312"/>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smtClean="0">
              <a:solidFill>
                <a:schemeClr val="bg1">
                  <a:lumMod val="85000"/>
                </a:schemeClr>
              </a:solidFill>
            </a:rPr>
            <a:t>Counseling and Training</a:t>
          </a:r>
          <a:endParaRPr lang="en-US" sz="2100" kern="1200" dirty="0">
            <a:solidFill>
              <a:schemeClr val="bg1">
                <a:lumMod val="85000"/>
              </a:schemeClr>
            </a:solidFill>
          </a:endParaRPr>
        </a:p>
      </dsp:txBody>
      <dsp:txXfrm>
        <a:off x="2422854" y="1254658"/>
        <a:ext cx="3028288" cy="651792"/>
      </dsp:txXfrm>
    </dsp:sp>
    <dsp:sp modelId="{1DFD6C00-40A1-4518-A954-5D8EDF5744FB}">
      <dsp:nvSpPr>
        <dsp:cNvPr id="0" name=""/>
        <dsp:cNvSpPr/>
      </dsp:nvSpPr>
      <dsp:spPr>
        <a:xfrm>
          <a:off x="2387594" y="2032000"/>
          <a:ext cx="3098808" cy="722312"/>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smtClean="0"/>
            <a:t>Government Contracting</a:t>
          </a:r>
          <a:endParaRPr lang="en-US" sz="2100" kern="1200" dirty="0"/>
        </a:p>
      </dsp:txBody>
      <dsp:txXfrm>
        <a:off x="2422854" y="2067260"/>
        <a:ext cx="3028288" cy="651792"/>
      </dsp:txXfrm>
    </dsp:sp>
    <dsp:sp modelId="{4EE9530E-5053-4E82-884F-118A1BC28635}">
      <dsp:nvSpPr>
        <dsp:cNvPr id="0" name=""/>
        <dsp:cNvSpPr/>
      </dsp:nvSpPr>
      <dsp:spPr>
        <a:xfrm>
          <a:off x="2387594" y="2844601"/>
          <a:ext cx="3098808" cy="722312"/>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smtClean="0">
              <a:solidFill>
                <a:schemeClr val="bg1">
                  <a:lumMod val="85000"/>
                </a:schemeClr>
              </a:solidFill>
            </a:rPr>
            <a:t>Advocacy</a:t>
          </a:r>
          <a:endParaRPr lang="en-US" sz="2100" kern="1200" dirty="0">
            <a:solidFill>
              <a:schemeClr val="bg1">
                <a:lumMod val="85000"/>
              </a:schemeClr>
            </a:solidFill>
          </a:endParaRPr>
        </a:p>
      </dsp:txBody>
      <dsp:txXfrm>
        <a:off x="2422854" y="2879861"/>
        <a:ext cx="3028288" cy="651792"/>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9CB093C-1889-4D07-AA86-323128A9A41E}">
      <dsp:nvSpPr>
        <dsp:cNvPr id="0" name=""/>
        <dsp:cNvSpPr/>
      </dsp:nvSpPr>
      <dsp:spPr>
        <a:xfrm>
          <a:off x="0" y="0"/>
          <a:ext cx="1143000" cy="1143000"/>
        </a:xfrm>
        <a:prstGeom prst="pie">
          <a:avLst>
            <a:gd name="adj1" fmla="val 5400000"/>
            <a:gd name="adj2" fmla="val 16200000"/>
          </a:avLst>
        </a:prstGeom>
        <a:solidFill>
          <a:schemeClr val="bg1">
            <a:alpha val="65000"/>
          </a:schemeClr>
        </a:solidFill>
        <a:ln w="25400" cap="flat" cmpd="sng" algn="ctr">
          <a:solidFill>
            <a:srgbClr val="13392A"/>
          </a:solidFill>
          <a:prstDash val="solid"/>
        </a:ln>
        <a:effectLst/>
      </dsp:spPr>
      <dsp:style>
        <a:lnRef idx="2">
          <a:scrgbClr r="0" g="0" b="0"/>
        </a:lnRef>
        <a:fillRef idx="1">
          <a:scrgbClr r="0" g="0" b="0"/>
        </a:fillRef>
        <a:effectRef idx="0">
          <a:scrgbClr r="0" g="0" b="0"/>
        </a:effectRef>
        <a:fontRef idx="minor">
          <a:schemeClr val="lt1"/>
        </a:fontRef>
      </dsp:style>
    </dsp:sp>
    <dsp:sp modelId="{225B0A01-DBFB-4B51-8A90-984C3A6E7C80}">
      <dsp:nvSpPr>
        <dsp:cNvPr id="0" name=""/>
        <dsp:cNvSpPr/>
      </dsp:nvSpPr>
      <dsp:spPr>
        <a:xfrm>
          <a:off x="571500" y="0"/>
          <a:ext cx="7658100" cy="1143000"/>
        </a:xfrm>
        <a:prstGeom prst="rect">
          <a:avLst/>
        </a:prstGeom>
        <a:solidFill>
          <a:srgbClr val="0F3B69"/>
        </a:solidFill>
        <a:ln w="25400" cap="flat" cmpd="sng" algn="ctr">
          <a:solidFill>
            <a:srgbClr val="13392A"/>
          </a:solidFill>
          <a:prstDash val="solid"/>
        </a:ln>
        <a:effectLst/>
      </dsp:spPr>
      <dsp:style>
        <a:lnRef idx="2">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lvl="0" algn="l" defTabSz="1422400" rtl="0">
            <a:lnSpc>
              <a:spcPct val="90000"/>
            </a:lnSpc>
            <a:spcBef>
              <a:spcPct val="0"/>
            </a:spcBef>
            <a:spcAft>
              <a:spcPct val="35000"/>
            </a:spcAft>
          </a:pPr>
          <a:r>
            <a:rPr lang="en-US" sz="3200" b="1" kern="1200" dirty="0" smtClean="0">
              <a:solidFill>
                <a:schemeClr val="bg1"/>
              </a:solidFill>
            </a:rPr>
            <a:t>How the Programs Work</a:t>
          </a:r>
          <a:endParaRPr lang="en-US" sz="3200" b="1" kern="1200" dirty="0">
            <a:solidFill>
              <a:schemeClr val="bg1"/>
            </a:solidFill>
          </a:endParaRPr>
        </a:p>
      </dsp:txBody>
      <dsp:txXfrm>
        <a:off x="571500" y="0"/>
        <a:ext cx="7658100" cy="1143000"/>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9CB093C-1889-4D07-AA86-323128A9A41E}">
      <dsp:nvSpPr>
        <dsp:cNvPr id="0" name=""/>
        <dsp:cNvSpPr/>
      </dsp:nvSpPr>
      <dsp:spPr>
        <a:xfrm>
          <a:off x="0" y="0"/>
          <a:ext cx="1143000" cy="1143000"/>
        </a:xfrm>
        <a:prstGeom prst="pie">
          <a:avLst>
            <a:gd name="adj1" fmla="val 5400000"/>
            <a:gd name="adj2" fmla="val 16200000"/>
          </a:avLst>
        </a:prstGeom>
        <a:solidFill>
          <a:schemeClr val="bg1">
            <a:alpha val="65000"/>
          </a:schemeClr>
        </a:solidFill>
        <a:ln w="25400" cap="flat" cmpd="sng" algn="ctr">
          <a:solidFill>
            <a:srgbClr val="13392A"/>
          </a:solidFill>
          <a:prstDash val="solid"/>
        </a:ln>
        <a:effectLst/>
      </dsp:spPr>
      <dsp:style>
        <a:lnRef idx="2">
          <a:scrgbClr r="0" g="0" b="0"/>
        </a:lnRef>
        <a:fillRef idx="1">
          <a:scrgbClr r="0" g="0" b="0"/>
        </a:fillRef>
        <a:effectRef idx="0">
          <a:scrgbClr r="0" g="0" b="0"/>
        </a:effectRef>
        <a:fontRef idx="minor">
          <a:schemeClr val="lt1"/>
        </a:fontRef>
      </dsp:style>
    </dsp:sp>
    <dsp:sp modelId="{225B0A01-DBFB-4B51-8A90-984C3A6E7C80}">
      <dsp:nvSpPr>
        <dsp:cNvPr id="0" name=""/>
        <dsp:cNvSpPr/>
      </dsp:nvSpPr>
      <dsp:spPr>
        <a:xfrm>
          <a:off x="571500" y="0"/>
          <a:ext cx="7658100" cy="1143000"/>
        </a:xfrm>
        <a:prstGeom prst="rect">
          <a:avLst/>
        </a:prstGeom>
        <a:solidFill>
          <a:srgbClr val="0F3B69"/>
        </a:solidFill>
        <a:ln w="25400" cap="flat" cmpd="sng" algn="ctr">
          <a:solidFill>
            <a:srgbClr val="13392A"/>
          </a:solidFill>
          <a:prstDash val="solid"/>
        </a:ln>
        <a:effectLst/>
      </dsp:spPr>
      <dsp:style>
        <a:lnRef idx="2">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lvl="0" algn="l" defTabSz="1422400" rtl="0">
            <a:lnSpc>
              <a:spcPct val="90000"/>
            </a:lnSpc>
            <a:spcBef>
              <a:spcPct val="0"/>
            </a:spcBef>
            <a:spcAft>
              <a:spcPct val="35000"/>
            </a:spcAft>
          </a:pPr>
          <a:r>
            <a:rPr lang="en-US" sz="3200" b="1" kern="1200" dirty="0" smtClean="0">
              <a:solidFill>
                <a:schemeClr val="bg1"/>
              </a:solidFill>
            </a:rPr>
            <a:t>SBA PROGRAMS</a:t>
          </a:r>
          <a:endParaRPr lang="en-US" sz="3200" kern="1200" dirty="0">
            <a:solidFill>
              <a:schemeClr val="bg1"/>
            </a:solidFill>
          </a:endParaRPr>
        </a:p>
      </dsp:txBody>
      <dsp:txXfrm>
        <a:off x="571500" y="0"/>
        <a:ext cx="7658100" cy="1143000"/>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1AE45AC-90C9-4E10-B2FD-676135FBABBD}">
      <dsp:nvSpPr>
        <dsp:cNvPr id="0" name=""/>
        <dsp:cNvSpPr/>
      </dsp:nvSpPr>
      <dsp:spPr>
        <a:xfrm>
          <a:off x="584198" y="0"/>
          <a:ext cx="4064000" cy="4064000"/>
        </a:xfrm>
        <a:prstGeom prst="triangl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452F5AB-2BDB-4B91-8C7E-EC65D340D97F}">
      <dsp:nvSpPr>
        <dsp:cNvPr id="0" name=""/>
        <dsp:cNvSpPr/>
      </dsp:nvSpPr>
      <dsp:spPr>
        <a:xfrm>
          <a:off x="2362195" y="431800"/>
          <a:ext cx="3149606" cy="722312"/>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kern="1200" dirty="0" smtClean="0">
              <a:solidFill>
                <a:schemeClr val="bg1">
                  <a:lumMod val="85000"/>
                </a:schemeClr>
              </a:solidFill>
            </a:rPr>
            <a:t>Financial Assistance</a:t>
          </a:r>
          <a:endParaRPr lang="en-US" sz="2200" kern="1200" dirty="0">
            <a:solidFill>
              <a:schemeClr val="bg1">
                <a:lumMod val="85000"/>
              </a:schemeClr>
            </a:solidFill>
          </a:endParaRPr>
        </a:p>
      </dsp:txBody>
      <dsp:txXfrm>
        <a:off x="2397455" y="467060"/>
        <a:ext cx="3079086" cy="651792"/>
      </dsp:txXfrm>
    </dsp:sp>
    <dsp:sp modelId="{C1A22E43-C468-4572-99B6-5C66B254D4F2}">
      <dsp:nvSpPr>
        <dsp:cNvPr id="0" name=""/>
        <dsp:cNvSpPr/>
      </dsp:nvSpPr>
      <dsp:spPr>
        <a:xfrm>
          <a:off x="2387594" y="1219398"/>
          <a:ext cx="3098808" cy="722312"/>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smtClean="0">
              <a:solidFill>
                <a:schemeClr val="bg1">
                  <a:lumMod val="85000"/>
                </a:schemeClr>
              </a:solidFill>
            </a:rPr>
            <a:t>Counseling and Training</a:t>
          </a:r>
          <a:endParaRPr lang="en-US" sz="2100" kern="1200" dirty="0">
            <a:solidFill>
              <a:schemeClr val="bg1">
                <a:lumMod val="85000"/>
              </a:schemeClr>
            </a:solidFill>
          </a:endParaRPr>
        </a:p>
      </dsp:txBody>
      <dsp:txXfrm>
        <a:off x="2422854" y="1254658"/>
        <a:ext cx="3028288" cy="651792"/>
      </dsp:txXfrm>
    </dsp:sp>
    <dsp:sp modelId="{1DFD6C00-40A1-4518-A954-5D8EDF5744FB}">
      <dsp:nvSpPr>
        <dsp:cNvPr id="0" name=""/>
        <dsp:cNvSpPr/>
      </dsp:nvSpPr>
      <dsp:spPr>
        <a:xfrm>
          <a:off x="2387594" y="2032000"/>
          <a:ext cx="3098808" cy="722312"/>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smtClean="0">
              <a:solidFill>
                <a:schemeClr val="bg1">
                  <a:lumMod val="85000"/>
                </a:schemeClr>
              </a:solidFill>
            </a:rPr>
            <a:t>Government Contracting</a:t>
          </a:r>
          <a:endParaRPr lang="en-US" sz="2100" kern="1200" dirty="0">
            <a:solidFill>
              <a:schemeClr val="bg1">
                <a:lumMod val="85000"/>
              </a:schemeClr>
            </a:solidFill>
          </a:endParaRPr>
        </a:p>
      </dsp:txBody>
      <dsp:txXfrm>
        <a:off x="2422854" y="2067260"/>
        <a:ext cx="3028288" cy="651792"/>
      </dsp:txXfrm>
    </dsp:sp>
    <dsp:sp modelId="{4EE9530E-5053-4E82-884F-118A1BC28635}">
      <dsp:nvSpPr>
        <dsp:cNvPr id="0" name=""/>
        <dsp:cNvSpPr/>
      </dsp:nvSpPr>
      <dsp:spPr>
        <a:xfrm>
          <a:off x="2387594" y="2844601"/>
          <a:ext cx="3098808" cy="722312"/>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smtClean="0"/>
            <a:t>Advocacy</a:t>
          </a:r>
          <a:endParaRPr lang="en-US" sz="2100" kern="1200" dirty="0"/>
        </a:p>
      </dsp:txBody>
      <dsp:txXfrm>
        <a:off x="2422854" y="2879861"/>
        <a:ext cx="3028288" cy="651792"/>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9CB093C-1889-4D07-AA86-323128A9A41E}">
      <dsp:nvSpPr>
        <dsp:cNvPr id="0" name=""/>
        <dsp:cNvSpPr/>
      </dsp:nvSpPr>
      <dsp:spPr>
        <a:xfrm>
          <a:off x="0" y="0"/>
          <a:ext cx="1143000" cy="1143000"/>
        </a:xfrm>
        <a:prstGeom prst="pie">
          <a:avLst>
            <a:gd name="adj1" fmla="val 5400000"/>
            <a:gd name="adj2" fmla="val 16200000"/>
          </a:avLst>
        </a:prstGeom>
        <a:solidFill>
          <a:schemeClr val="bg1">
            <a:alpha val="65000"/>
          </a:schemeClr>
        </a:solidFill>
        <a:ln w="25400" cap="flat" cmpd="sng" algn="ctr">
          <a:solidFill>
            <a:srgbClr val="13392A"/>
          </a:solidFill>
          <a:prstDash val="solid"/>
        </a:ln>
        <a:effectLst/>
      </dsp:spPr>
      <dsp:style>
        <a:lnRef idx="2">
          <a:scrgbClr r="0" g="0" b="0"/>
        </a:lnRef>
        <a:fillRef idx="1">
          <a:scrgbClr r="0" g="0" b="0"/>
        </a:fillRef>
        <a:effectRef idx="0">
          <a:scrgbClr r="0" g="0" b="0"/>
        </a:effectRef>
        <a:fontRef idx="minor">
          <a:schemeClr val="lt1"/>
        </a:fontRef>
      </dsp:style>
    </dsp:sp>
    <dsp:sp modelId="{225B0A01-DBFB-4B51-8A90-984C3A6E7C80}">
      <dsp:nvSpPr>
        <dsp:cNvPr id="0" name=""/>
        <dsp:cNvSpPr/>
      </dsp:nvSpPr>
      <dsp:spPr>
        <a:xfrm>
          <a:off x="571500" y="0"/>
          <a:ext cx="7658100" cy="1143000"/>
        </a:xfrm>
        <a:prstGeom prst="rect">
          <a:avLst/>
        </a:prstGeom>
        <a:solidFill>
          <a:srgbClr val="0F3B69"/>
        </a:solidFill>
        <a:ln w="25400" cap="flat" cmpd="sng" algn="ctr">
          <a:solidFill>
            <a:srgbClr val="13392A"/>
          </a:solidFill>
          <a:prstDash val="solid"/>
        </a:ln>
        <a:effectLst/>
      </dsp:spPr>
      <dsp:style>
        <a:lnRef idx="2">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lvl="0" algn="l" defTabSz="1422400" rtl="0">
            <a:lnSpc>
              <a:spcPct val="90000"/>
            </a:lnSpc>
            <a:spcBef>
              <a:spcPct val="0"/>
            </a:spcBef>
            <a:spcAft>
              <a:spcPct val="35000"/>
            </a:spcAft>
          </a:pPr>
          <a:r>
            <a:rPr lang="en-US" sz="3200" b="1" kern="1200" dirty="0" smtClean="0">
              <a:solidFill>
                <a:schemeClr val="bg1"/>
              </a:solidFill>
            </a:rPr>
            <a:t>How the Programs Work</a:t>
          </a:r>
          <a:endParaRPr lang="en-US" sz="3200" b="1" kern="1200" dirty="0">
            <a:solidFill>
              <a:schemeClr val="bg1"/>
            </a:solidFill>
          </a:endParaRPr>
        </a:p>
      </dsp:txBody>
      <dsp:txXfrm>
        <a:off x="571500" y="0"/>
        <a:ext cx="7658100" cy="1143000"/>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9CB093C-1889-4D07-AA86-323128A9A41E}">
      <dsp:nvSpPr>
        <dsp:cNvPr id="0" name=""/>
        <dsp:cNvSpPr/>
      </dsp:nvSpPr>
      <dsp:spPr>
        <a:xfrm>
          <a:off x="0" y="0"/>
          <a:ext cx="1143000" cy="1143000"/>
        </a:xfrm>
        <a:prstGeom prst="pie">
          <a:avLst>
            <a:gd name="adj1" fmla="val 5400000"/>
            <a:gd name="adj2" fmla="val 16200000"/>
          </a:avLst>
        </a:prstGeom>
        <a:solidFill>
          <a:schemeClr val="bg1">
            <a:alpha val="65000"/>
          </a:schemeClr>
        </a:solidFill>
        <a:ln w="25400" cap="flat" cmpd="sng" algn="ctr">
          <a:solidFill>
            <a:srgbClr val="13392A"/>
          </a:solidFill>
          <a:prstDash val="solid"/>
        </a:ln>
        <a:effectLst/>
      </dsp:spPr>
      <dsp:style>
        <a:lnRef idx="2">
          <a:scrgbClr r="0" g="0" b="0"/>
        </a:lnRef>
        <a:fillRef idx="1">
          <a:scrgbClr r="0" g="0" b="0"/>
        </a:fillRef>
        <a:effectRef idx="0">
          <a:scrgbClr r="0" g="0" b="0"/>
        </a:effectRef>
        <a:fontRef idx="minor">
          <a:schemeClr val="lt1"/>
        </a:fontRef>
      </dsp:style>
    </dsp:sp>
    <dsp:sp modelId="{225B0A01-DBFB-4B51-8A90-984C3A6E7C80}">
      <dsp:nvSpPr>
        <dsp:cNvPr id="0" name=""/>
        <dsp:cNvSpPr/>
      </dsp:nvSpPr>
      <dsp:spPr>
        <a:xfrm>
          <a:off x="571500" y="0"/>
          <a:ext cx="7658100" cy="1143000"/>
        </a:xfrm>
        <a:prstGeom prst="rect">
          <a:avLst/>
        </a:prstGeom>
        <a:solidFill>
          <a:srgbClr val="0F3B69"/>
        </a:solidFill>
        <a:ln w="25400" cap="flat" cmpd="sng" algn="ctr">
          <a:solidFill>
            <a:srgbClr val="13392A"/>
          </a:solidFill>
          <a:prstDash val="solid"/>
        </a:ln>
        <a:effectLst/>
      </dsp:spPr>
      <dsp:style>
        <a:lnRef idx="2">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lvl="0" algn="l" defTabSz="1422400" rtl="0">
            <a:lnSpc>
              <a:spcPct val="90000"/>
            </a:lnSpc>
            <a:spcBef>
              <a:spcPct val="0"/>
            </a:spcBef>
            <a:spcAft>
              <a:spcPct val="35000"/>
            </a:spcAft>
          </a:pPr>
          <a:r>
            <a:rPr lang="en-US" sz="3200" b="1" kern="1200" dirty="0" smtClean="0">
              <a:solidFill>
                <a:schemeClr val="bg1"/>
              </a:solidFill>
            </a:rPr>
            <a:t>Contact Us….</a:t>
          </a:r>
          <a:endParaRPr lang="en-US" sz="3200" b="1" kern="1200" dirty="0">
            <a:solidFill>
              <a:schemeClr val="bg1"/>
            </a:solidFill>
          </a:endParaRPr>
        </a:p>
      </dsp:txBody>
      <dsp:txXfrm>
        <a:off x="571500" y="0"/>
        <a:ext cx="7658100" cy="11430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9CB093C-1889-4D07-AA86-323128A9A41E}">
      <dsp:nvSpPr>
        <dsp:cNvPr id="0" name=""/>
        <dsp:cNvSpPr/>
      </dsp:nvSpPr>
      <dsp:spPr>
        <a:xfrm>
          <a:off x="0" y="0"/>
          <a:ext cx="1143000" cy="1143000"/>
        </a:xfrm>
        <a:prstGeom prst="pie">
          <a:avLst>
            <a:gd name="adj1" fmla="val 5400000"/>
            <a:gd name="adj2" fmla="val 16200000"/>
          </a:avLst>
        </a:prstGeom>
        <a:solidFill>
          <a:schemeClr val="bg1">
            <a:alpha val="65000"/>
          </a:schemeClr>
        </a:solidFill>
        <a:ln w="25400" cap="flat" cmpd="sng" algn="ctr">
          <a:solidFill>
            <a:srgbClr val="13392A"/>
          </a:solidFill>
          <a:prstDash val="solid"/>
        </a:ln>
        <a:effectLst/>
      </dsp:spPr>
      <dsp:style>
        <a:lnRef idx="2">
          <a:scrgbClr r="0" g="0" b="0"/>
        </a:lnRef>
        <a:fillRef idx="1">
          <a:scrgbClr r="0" g="0" b="0"/>
        </a:fillRef>
        <a:effectRef idx="0">
          <a:scrgbClr r="0" g="0" b="0"/>
        </a:effectRef>
        <a:fontRef idx="minor">
          <a:schemeClr val="lt1"/>
        </a:fontRef>
      </dsp:style>
    </dsp:sp>
    <dsp:sp modelId="{225B0A01-DBFB-4B51-8A90-984C3A6E7C80}">
      <dsp:nvSpPr>
        <dsp:cNvPr id="0" name=""/>
        <dsp:cNvSpPr/>
      </dsp:nvSpPr>
      <dsp:spPr>
        <a:xfrm>
          <a:off x="571500" y="0"/>
          <a:ext cx="7658100" cy="1143000"/>
        </a:xfrm>
        <a:prstGeom prst="rect">
          <a:avLst/>
        </a:prstGeom>
        <a:solidFill>
          <a:srgbClr val="0F3B69"/>
        </a:solidFill>
        <a:ln w="25400" cap="flat" cmpd="sng" algn="ctr">
          <a:solidFill>
            <a:srgbClr val="13392A"/>
          </a:solidFill>
          <a:prstDash val="solid"/>
        </a:ln>
        <a:effectLst/>
      </dsp:spPr>
      <dsp:style>
        <a:lnRef idx="2">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lvl="0" algn="l" defTabSz="1422400" rtl="0">
            <a:lnSpc>
              <a:spcPct val="90000"/>
            </a:lnSpc>
            <a:spcBef>
              <a:spcPct val="0"/>
            </a:spcBef>
            <a:spcAft>
              <a:spcPct val="35000"/>
            </a:spcAft>
          </a:pPr>
          <a:r>
            <a:rPr lang="en-US" sz="3200" b="1" kern="1200" dirty="0" smtClean="0">
              <a:solidFill>
                <a:schemeClr val="bg1"/>
              </a:solidFill>
            </a:rPr>
            <a:t>SBA PROGRAMS</a:t>
          </a:r>
          <a:endParaRPr lang="en-US" sz="3200" kern="1200" dirty="0">
            <a:solidFill>
              <a:schemeClr val="bg1"/>
            </a:solidFill>
          </a:endParaRPr>
        </a:p>
      </dsp:txBody>
      <dsp:txXfrm>
        <a:off x="571500" y="0"/>
        <a:ext cx="7658100" cy="114300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1AE45AC-90C9-4E10-B2FD-676135FBABBD}">
      <dsp:nvSpPr>
        <dsp:cNvPr id="0" name=""/>
        <dsp:cNvSpPr/>
      </dsp:nvSpPr>
      <dsp:spPr>
        <a:xfrm>
          <a:off x="584198" y="0"/>
          <a:ext cx="4064000" cy="4064000"/>
        </a:xfrm>
        <a:prstGeom prst="triangl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452F5AB-2BDB-4B91-8C7E-EC65D340D97F}">
      <dsp:nvSpPr>
        <dsp:cNvPr id="0" name=""/>
        <dsp:cNvSpPr/>
      </dsp:nvSpPr>
      <dsp:spPr>
        <a:xfrm>
          <a:off x="2362195" y="431800"/>
          <a:ext cx="3149606" cy="722312"/>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kern="1200" dirty="0" smtClean="0"/>
            <a:t>Financial Assistance</a:t>
          </a:r>
          <a:endParaRPr lang="en-US" sz="2200" kern="1200" dirty="0"/>
        </a:p>
      </dsp:txBody>
      <dsp:txXfrm>
        <a:off x="2397455" y="467060"/>
        <a:ext cx="3079086" cy="651792"/>
      </dsp:txXfrm>
    </dsp:sp>
    <dsp:sp modelId="{C1A22E43-C468-4572-99B6-5C66B254D4F2}">
      <dsp:nvSpPr>
        <dsp:cNvPr id="0" name=""/>
        <dsp:cNvSpPr/>
      </dsp:nvSpPr>
      <dsp:spPr>
        <a:xfrm>
          <a:off x="2387594" y="1219398"/>
          <a:ext cx="3098808" cy="722312"/>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smtClean="0"/>
            <a:t>Counseling and Training</a:t>
          </a:r>
          <a:endParaRPr lang="en-US" sz="2100" kern="1200" dirty="0"/>
        </a:p>
      </dsp:txBody>
      <dsp:txXfrm>
        <a:off x="2422854" y="1254658"/>
        <a:ext cx="3028288" cy="651792"/>
      </dsp:txXfrm>
    </dsp:sp>
    <dsp:sp modelId="{1DFD6C00-40A1-4518-A954-5D8EDF5744FB}">
      <dsp:nvSpPr>
        <dsp:cNvPr id="0" name=""/>
        <dsp:cNvSpPr/>
      </dsp:nvSpPr>
      <dsp:spPr>
        <a:xfrm>
          <a:off x="2387594" y="2032000"/>
          <a:ext cx="3098808" cy="722312"/>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smtClean="0"/>
            <a:t>Government Contracting</a:t>
          </a:r>
          <a:endParaRPr lang="en-US" sz="2100" kern="1200" dirty="0"/>
        </a:p>
      </dsp:txBody>
      <dsp:txXfrm>
        <a:off x="2422854" y="2067260"/>
        <a:ext cx="3028288" cy="651792"/>
      </dsp:txXfrm>
    </dsp:sp>
    <dsp:sp modelId="{4EE9530E-5053-4E82-884F-118A1BC28635}">
      <dsp:nvSpPr>
        <dsp:cNvPr id="0" name=""/>
        <dsp:cNvSpPr/>
      </dsp:nvSpPr>
      <dsp:spPr>
        <a:xfrm>
          <a:off x="2387594" y="2844601"/>
          <a:ext cx="3098808" cy="722312"/>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smtClean="0"/>
            <a:t>Advocacy</a:t>
          </a:r>
          <a:endParaRPr lang="en-US" sz="2100" kern="1200" dirty="0"/>
        </a:p>
      </dsp:txBody>
      <dsp:txXfrm>
        <a:off x="2422854" y="2879861"/>
        <a:ext cx="3028288" cy="65179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9CB093C-1889-4D07-AA86-323128A9A41E}">
      <dsp:nvSpPr>
        <dsp:cNvPr id="0" name=""/>
        <dsp:cNvSpPr/>
      </dsp:nvSpPr>
      <dsp:spPr>
        <a:xfrm>
          <a:off x="0" y="0"/>
          <a:ext cx="1143000" cy="1143000"/>
        </a:xfrm>
        <a:prstGeom prst="pie">
          <a:avLst>
            <a:gd name="adj1" fmla="val 5400000"/>
            <a:gd name="adj2" fmla="val 16200000"/>
          </a:avLst>
        </a:prstGeom>
        <a:solidFill>
          <a:schemeClr val="bg1">
            <a:alpha val="65000"/>
          </a:schemeClr>
        </a:solidFill>
        <a:ln w="25400" cap="flat" cmpd="sng" algn="ctr">
          <a:solidFill>
            <a:srgbClr val="13392A"/>
          </a:solidFill>
          <a:prstDash val="solid"/>
        </a:ln>
        <a:effectLst/>
      </dsp:spPr>
      <dsp:style>
        <a:lnRef idx="2">
          <a:scrgbClr r="0" g="0" b="0"/>
        </a:lnRef>
        <a:fillRef idx="1">
          <a:scrgbClr r="0" g="0" b="0"/>
        </a:fillRef>
        <a:effectRef idx="0">
          <a:scrgbClr r="0" g="0" b="0"/>
        </a:effectRef>
        <a:fontRef idx="minor">
          <a:schemeClr val="lt1"/>
        </a:fontRef>
      </dsp:style>
    </dsp:sp>
    <dsp:sp modelId="{225B0A01-DBFB-4B51-8A90-984C3A6E7C80}">
      <dsp:nvSpPr>
        <dsp:cNvPr id="0" name=""/>
        <dsp:cNvSpPr/>
      </dsp:nvSpPr>
      <dsp:spPr>
        <a:xfrm>
          <a:off x="571500" y="0"/>
          <a:ext cx="7658100" cy="1143000"/>
        </a:xfrm>
        <a:prstGeom prst="rect">
          <a:avLst/>
        </a:prstGeom>
        <a:solidFill>
          <a:srgbClr val="0F3B69"/>
        </a:solidFill>
        <a:ln w="25400" cap="flat" cmpd="sng" algn="ctr">
          <a:solidFill>
            <a:srgbClr val="13392A"/>
          </a:solidFill>
          <a:prstDash val="solid"/>
        </a:ln>
        <a:effectLst/>
      </dsp:spPr>
      <dsp:style>
        <a:lnRef idx="2">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lvl="0" algn="l" defTabSz="1422400" rtl="0">
            <a:lnSpc>
              <a:spcPct val="90000"/>
            </a:lnSpc>
            <a:spcBef>
              <a:spcPct val="0"/>
            </a:spcBef>
            <a:spcAft>
              <a:spcPct val="35000"/>
            </a:spcAft>
          </a:pPr>
          <a:r>
            <a:rPr lang="en-US" sz="3200" b="1" kern="1200" dirty="0" smtClean="0">
              <a:solidFill>
                <a:schemeClr val="bg1"/>
              </a:solidFill>
            </a:rPr>
            <a:t>SBA PROGRAMS</a:t>
          </a:r>
          <a:endParaRPr lang="en-US" sz="3200" kern="1200" dirty="0">
            <a:solidFill>
              <a:schemeClr val="bg1"/>
            </a:solidFill>
          </a:endParaRPr>
        </a:p>
      </dsp:txBody>
      <dsp:txXfrm>
        <a:off x="571500" y="0"/>
        <a:ext cx="7658100" cy="114300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1AE45AC-90C9-4E10-B2FD-676135FBABBD}">
      <dsp:nvSpPr>
        <dsp:cNvPr id="0" name=""/>
        <dsp:cNvSpPr/>
      </dsp:nvSpPr>
      <dsp:spPr>
        <a:xfrm>
          <a:off x="584198" y="0"/>
          <a:ext cx="4064000" cy="4064000"/>
        </a:xfrm>
        <a:prstGeom prst="triangl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452F5AB-2BDB-4B91-8C7E-EC65D340D97F}">
      <dsp:nvSpPr>
        <dsp:cNvPr id="0" name=""/>
        <dsp:cNvSpPr/>
      </dsp:nvSpPr>
      <dsp:spPr>
        <a:xfrm>
          <a:off x="2362195" y="431800"/>
          <a:ext cx="3149606" cy="722312"/>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kern="1200" dirty="0" smtClean="0"/>
            <a:t>Financial Assistance</a:t>
          </a:r>
          <a:endParaRPr lang="en-US" sz="2200" kern="1200" dirty="0"/>
        </a:p>
      </dsp:txBody>
      <dsp:txXfrm>
        <a:off x="2397455" y="467060"/>
        <a:ext cx="3079086" cy="651792"/>
      </dsp:txXfrm>
    </dsp:sp>
    <dsp:sp modelId="{C1A22E43-C468-4572-99B6-5C66B254D4F2}">
      <dsp:nvSpPr>
        <dsp:cNvPr id="0" name=""/>
        <dsp:cNvSpPr/>
      </dsp:nvSpPr>
      <dsp:spPr>
        <a:xfrm>
          <a:off x="2387594" y="1219398"/>
          <a:ext cx="3098808" cy="722312"/>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smtClean="0">
              <a:solidFill>
                <a:schemeClr val="bg1">
                  <a:lumMod val="85000"/>
                </a:schemeClr>
              </a:solidFill>
            </a:rPr>
            <a:t>Counseling and Training</a:t>
          </a:r>
          <a:endParaRPr lang="en-US" sz="2100" kern="1200" dirty="0">
            <a:solidFill>
              <a:schemeClr val="bg1">
                <a:lumMod val="85000"/>
              </a:schemeClr>
            </a:solidFill>
          </a:endParaRPr>
        </a:p>
      </dsp:txBody>
      <dsp:txXfrm>
        <a:off x="2422854" y="1254658"/>
        <a:ext cx="3028288" cy="651792"/>
      </dsp:txXfrm>
    </dsp:sp>
    <dsp:sp modelId="{1DFD6C00-40A1-4518-A954-5D8EDF5744FB}">
      <dsp:nvSpPr>
        <dsp:cNvPr id="0" name=""/>
        <dsp:cNvSpPr/>
      </dsp:nvSpPr>
      <dsp:spPr>
        <a:xfrm>
          <a:off x="2387594" y="2032000"/>
          <a:ext cx="3098808" cy="722312"/>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smtClean="0">
              <a:solidFill>
                <a:schemeClr val="bg1">
                  <a:lumMod val="85000"/>
                </a:schemeClr>
              </a:solidFill>
            </a:rPr>
            <a:t>Government Contracting</a:t>
          </a:r>
          <a:endParaRPr lang="en-US" sz="2100" kern="1200" dirty="0">
            <a:solidFill>
              <a:schemeClr val="bg1">
                <a:lumMod val="85000"/>
              </a:schemeClr>
            </a:solidFill>
          </a:endParaRPr>
        </a:p>
      </dsp:txBody>
      <dsp:txXfrm>
        <a:off x="2422854" y="2067260"/>
        <a:ext cx="3028288" cy="651792"/>
      </dsp:txXfrm>
    </dsp:sp>
    <dsp:sp modelId="{4EE9530E-5053-4E82-884F-118A1BC28635}">
      <dsp:nvSpPr>
        <dsp:cNvPr id="0" name=""/>
        <dsp:cNvSpPr/>
      </dsp:nvSpPr>
      <dsp:spPr>
        <a:xfrm>
          <a:off x="2387594" y="2844601"/>
          <a:ext cx="3098808" cy="722312"/>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smtClean="0">
              <a:solidFill>
                <a:schemeClr val="bg1">
                  <a:lumMod val="85000"/>
                </a:schemeClr>
              </a:solidFill>
            </a:rPr>
            <a:t>Advocacy</a:t>
          </a:r>
          <a:endParaRPr lang="en-US" sz="2100" kern="1200" dirty="0">
            <a:solidFill>
              <a:schemeClr val="bg1">
                <a:lumMod val="85000"/>
              </a:schemeClr>
            </a:solidFill>
          </a:endParaRPr>
        </a:p>
      </dsp:txBody>
      <dsp:txXfrm>
        <a:off x="2422854" y="2879861"/>
        <a:ext cx="3028288" cy="65179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9CB093C-1889-4D07-AA86-323128A9A41E}">
      <dsp:nvSpPr>
        <dsp:cNvPr id="0" name=""/>
        <dsp:cNvSpPr/>
      </dsp:nvSpPr>
      <dsp:spPr>
        <a:xfrm>
          <a:off x="0" y="0"/>
          <a:ext cx="1143000" cy="1143000"/>
        </a:xfrm>
        <a:prstGeom prst="pie">
          <a:avLst>
            <a:gd name="adj1" fmla="val 5400000"/>
            <a:gd name="adj2" fmla="val 16200000"/>
          </a:avLst>
        </a:prstGeom>
        <a:solidFill>
          <a:schemeClr val="bg1">
            <a:alpha val="65000"/>
          </a:schemeClr>
        </a:solidFill>
        <a:ln w="25400" cap="flat" cmpd="sng" algn="ctr">
          <a:solidFill>
            <a:srgbClr val="13392A"/>
          </a:solidFill>
          <a:prstDash val="solid"/>
        </a:ln>
        <a:effectLst/>
      </dsp:spPr>
      <dsp:style>
        <a:lnRef idx="2">
          <a:scrgbClr r="0" g="0" b="0"/>
        </a:lnRef>
        <a:fillRef idx="1">
          <a:scrgbClr r="0" g="0" b="0"/>
        </a:fillRef>
        <a:effectRef idx="0">
          <a:scrgbClr r="0" g="0" b="0"/>
        </a:effectRef>
        <a:fontRef idx="minor">
          <a:schemeClr val="lt1"/>
        </a:fontRef>
      </dsp:style>
    </dsp:sp>
    <dsp:sp modelId="{225B0A01-DBFB-4B51-8A90-984C3A6E7C80}">
      <dsp:nvSpPr>
        <dsp:cNvPr id="0" name=""/>
        <dsp:cNvSpPr/>
      </dsp:nvSpPr>
      <dsp:spPr>
        <a:xfrm>
          <a:off x="571500" y="0"/>
          <a:ext cx="7658100" cy="1143000"/>
        </a:xfrm>
        <a:prstGeom prst="rect">
          <a:avLst/>
        </a:prstGeom>
        <a:solidFill>
          <a:srgbClr val="0F3B69"/>
        </a:solidFill>
        <a:ln w="25400" cap="flat" cmpd="sng" algn="ctr">
          <a:solidFill>
            <a:srgbClr val="13392A"/>
          </a:solidFill>
          <a:prstDash val="solid"/>
        </a:ln>
        <a:effectLst/>
      </dsp:spPr>
      <dsp:style>
        <a:lnRef idx="2">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lvl="0" algn="l" defTabSz="1422400" rtl="0">
            <a:lnSpc>
              <a:spcPct val="90000"/>
            </a:lnSpc>
            <a:spcBef>
              <a:spcPct val="0"/>
            </a:spcBef>
            <a:spcAft>
              <a:spcPct val="35000"/>
            </a:spcAft>
          </a:pPr>
          <a:r>
            <a:rPr lang="en-US" sz="3200" b="1" kern="1200" dirty="0" smtClean="0">
              <a:solidFill>
                <a:schemeClr val="bg1"/>
              </a:solidFill>
            </a:rPr>
            <a:t>How the Programs Work</a:t>
          </a:r>
          <a:endParaRPr lang="en-US" sz="3200" b="1" kern="1200" dirty="0">
            <a:solidFill>
              <a:schemeClr val="bg1"/>
            </a:solidFill>
          </a:endParaRPr>
        </a:p>
      </dsp:txBody>
      <dsp:txXfrm>
        <a:off x="571500" y="0"/>
        <a:ext cx="7658100" cy="114300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9CB093C-1889-4D07-AA86-323128A9A41E}">
      <dsp:nvSpPr>
        <dsp:cNvPr id="0" name=""/>
        <dsp:cNvSpPr/>
      </dsp:nvSpPr>
      <dsp:spPr>
        <a:xfrm>
          <a:off x="0" y="0"/>
          <a:ext cx="1143000" cy="1143000"/>
        </a:xfrm>
        <a:prstGeom prst="pie">
          <a:avLst>
            <a:gd name="adj1" fmla="val 5400000"/>
            <a:gd name="adj2" fmla="val 16200000"/>
          </a:avLst>
        </a:prstGeom>
        <a:solidFill>
          <a:schemeClr val="bg1">
            <a:alpha val="65000"/>
          </a:schemeClr>
        </a:solidFill>
        <a:ln w="25400" cap="flat" cmpd="sng" algn="ctr">
          <a:solidFill>
            <a:srgbClr val="13392A"/>
          </a:solidFill>
          <a:prstDash val="solid"/>
        </a:ln>
        <a:effectLst/>
      </dsp:spPr>
      <dsp:style>
        <a:lnRef idx="2">
          <a:scrgbClr r="0" g="0" b="0"/>
        </a:lnRef>
        <a:fillRef idx="1">
          <a:scrgbClr r="0" g="0" b="0"/>
        </a:fillRef>
        <a:effectRef idx="0">
          <a:scrgbClr r="0" g="0" b="0"/>
        </a:effectRef>
        <a:fontRef idx="minor">
          <a:schemeClr val="lt1"/>
        </a:fontRef>
      </dsp:style>
    </dsp:sp>
    <dsp:sp modelId="{225B0A01-DBFB-4B51-8A90-984C3A6E7C80}">
      <dsp:nvSpPr>
        <dsp:cNvPr id="0" name=""/>
        <dsp:cNvSpPr/>
      </dsp:nvSpPr>
      <dsp:spPr>
        <a:xfrm>
          <a:off x="571500" y="0"/>
          <a:ext cx="7658100" cy="1143000"/>
        </a:xfrm>
        <a:prstGeom prst="rect">
          <a:avLst/>
        </a:prstGeom>
        <a:solidFill>
          <a:srgbClr val="0F3B69"/>
        </a:solidFill>
        <a:ln w="25400" cap="flat" cmpd="sng" algn="ctr">
          <a:solidFill>
            <a:srgbClr val="13392A"/>
          </a:solidFill>
          <a:prstDash val="solid"/>
        </a:ln>
        <a:effectLst/>
      </dsp:spPr>
      <dsp:style>
        <a:lnRef idx="2">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lvl="0" algn="l" defTabSz="1422400" rtl="0">
            <a:lnSpc>
              <a:spcPct val="90000"/>
            </a:lnSpc>
            <a:spcBef>
              <a:spcPct val="0"/>
            </a:spcBef>
            <a:spcAft>
              <a:spcPct val="35000"/>
            </a:spcAft>
          </a:pPr>
          <a:r>
            <a:rPr lang="en-US" sz="3200" b="1" kern="1200" dirty="0" smtClean="0">
              <a:solidFill>
                <a:schemeClr val="bg1"/>
              </a:solidFill>
            </a:rPr>
            <a:t>SBA PROGRAMS</a:t>
          </a:r>
          <a:endParaRPr lang="en-US" sz="3200" kern="1200" dirty="0">
            <a:solidFill>
              <a:schemeClr val="bg1"/>
            </a:solidFill>
          </a:endParaRPr>
        </a:p>
      </dsp:txBody>
      <dsp:txXfrm>
        <a:off x="571500" y="0"/>
        <a:ext cx="7658100" cy="1143000"/>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1AE45AC-90C9-4E10-B2FD-676135FBABBD}">
      <dsp:nvSpPr>
        <dsp:cNvPr id="0" name=""/>
        <dsp:cNvSpPr/>
      </dsp:nvSpPr>
      <dsp:spPr>
        <a:xfrm>
          <a:off x="584198" y="0"/>
          <a:ext cx="4064000" cy="4064000"/>
        </a:xfrm>
        <a:prstGeom prst="triangl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452F5AB-2BDB-4B91-8C7E-EC65D340D97F}">
      <dsp:nvSpPr>
        <dsp:cNvPr id="0" name=""/>
        <dsp:cNvSpPr/>
      </dsp:nvSpPr>
      <dsp:spPr>
        <a:xfrm>
          <a:off x="2362195" y="431800"/>
          <a:ext cx="3149606" cy="722312"/>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kern="1200" dirty="0" smtClean="0">
              <a:solidFill>
                <a:schemeClr val="bg1">
                  <a:lumMod val="85000"/>
                </a:schemeClr>
              </a:solidFill>
            </a:rPr>
            <a:t>Financial Assistance</a:t>
          </a:r>
          <a:endParaRPr lang="en-US" sz="2200" kern="1200" dirty="0">
            <a:solidFill>
              <a:schemeClr val="bg1">
                <a:lumMod val="85000"/>
              </a:schemeClr>
            </a:solidFill>
          </a:endParaRPr>
        </a:p>
      </dsp:txBody>
      <dsp:txXfrm>
        <a:off x="2397455" y="467060"/>
        <a:ext cx="3079086" cy="651792"/>
      </dsp:txXfrm>
    </dsp:sp>
    <dsp:sp modelId="{C1A22E43-C468-4572-99B6-5C66B254D4F2}">
      <dsp:nvSpPr>
        <dsp:cNvPr id="0" name=""/>
        <dsp:cNvSpPr/>
      </dsp:nvSpPr>
      <dsp:spPr>
        <a:xfrm>
          <a:off x="2387594" y="1219398"/>
          <a:ext cx="3098808" cy="722312"/>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smtClean="0"/>
            <a:t>Counseling and Training</a:t>
          </a:r>
          <a:endParaRPr lang="en-US" sz="2100" kern="1200" dirty="0"/>
        </a:p>
      </dsp:txBody>
      <dsp:txXfrm>
        <a:off x="2422854" y="1254658"/>
        <a:ext cx="3028288" cy="651792"/>
      </dsp:txXfrm>
    </dsp:sp>
    <dsp:sp modelId="{1DFD6C00-40A1-4518-A954-5D8EDF5744FB}">
      <dsp:nvSpPr>
        <dsp:cNvPr id="0" name=""/>
        <dsp:cNvSpPr/>
      </dsp:nvSpPr>
      <dsp:spPr>
        <a:xfrm>
          <a:off x="2387594" y="2032000"/>
          <a:ext cx="3098808" cy="722312"/>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smtClean="0">
              <a:solidFill>
                <a:schemeClr val="bg1">
                  <a:lumMod val="85000"/>
                </a:schemeClr>
              </a:solidFill>
            </a:rPr>
            <a:t>Government Contracting</a:t>
          </a:r>
          <a:endParaRPr lang="en-US" sz="2100" kern="1200" dirty="0">
            <a:solidFill>
              <a:schemeClr val="bg1">
                <a:lumMod val="85000"/>
              </a:schemeClr>
            </a:solidFill>
          </a:endParaRPr>
        </a:p>
      </dsp:txBody>
      <dsp:txXfrm>
        <a:off x="2422854" y="2067260"/>
        <a:ext cx="3028288" cy="651792"/>
      </dsp:txXfrm>
    </dsp:sp>
    <dsp:sp modelId="{4EE9530E-5053-4E82-884F-118A1BC28635}">
      <dsp:nvSpPr>
        <dsp:cNvPr id="0" name=""/>
        <dsp:cNvSpPr/>
      </dsp:nvSpPr>
      <dsp:spPr>
        <a:xfrm>
          <a:off x="2387594" y="2844601"/>
          <a:ext cx="3098808" cy="722312"/>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smtClean="0">
              <a:solidFill>
                <a:schemeClr val="bg1">
                  <a:lumMod val="85000"/>
                </a:schemeClr>
              </a:solidFill>
            </a:rPr>
            <a:t>Advocacy</a:t>
          </a:r>
          <a:endParaRPr lang="en-US" sz="2100" kern="1200" dirty="0">
            <a:solidFill>
              <a:schemeClr val="bg1">
                <a:lumMod val="85000"/>
              </a:schemeClr>
            </a:solidFill>
          </a:endParaRPr>
        </a:p>
      </dsp:txBody>
      <dsp:txXfrm>
        <a:off x="2422854" y="2879861"/>
        <a:ext cx="3028288" cy="651792"/>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9CB093C-1889-4D07-AA86-323128A9A41E}">
      <dsp:nvSpPr>
        <dsp:cNvPr id="0" name=""/>
        <dsp:cNvSpPr/>
      </dsp:nvSpPr>
      <dsp:spPr>
        <a:xfrm>
          <a:off x="0" y="0"/>
          <a:ext cx="1143000" cy="1143000"/>
        </a:xfrm>
        <a:prstGeom prst="pie">
          <a:avLst>
            <a:gd name="adj1" fmla="val 5400000"/>
            <a:gd name="adj2" fmla="val 16200000"/>
          </a:avLst>
        </a:prstGeom>
        <a:solidFill>
          <a:schemeClr val="bg1">
            <a:alpha val="65000"/>
          </a:schemeClr>
        </a:solidFill>
        <a:ln w="25400" cap="flat" cmpd="sng" algn="ctr">
          <a:solidFill>
            <a:srgbClr val="13392A"/>
          </a:solidFill>
          <a:prstDash val="solid"/>
        </a:ln>
        <a:effectLst/>
      </dsp:spPr>
      <dsp:style>
        <a:lnRef idx="2">
          <a:scrgbClr r="0" g="0" b="0"/>
        </a:lnRef>
        <a:fillRef idx="1">
          <a:scrgbClr r="0" g="0" b="0"/>
        </a:fillRef>
        <a:effectRef idx="0">
          <a:scrgbClr r="0" g="0" b="0"/>
        </a:effectRef>
        <a:fontRef idx="minor">
          <a:schemeClr val="lt1"/>
        </a:fontRef>
      </dsp:style>
    </dsp:sp>
    <dsp:sp modelId="{225B0A01-DBFB-4B51-8A90-984C3A6E7C80}">
      <dsp:nvSpPr>
        <dsp:cNvPr id="0" name=""/>
        <dsp:cNvSpPr/>
      </dsp:nvSpPr>
      <dsp:spPr>
        <a:xfrm>
          <a:off x="571500" y="0"/>
          <a:ext cx="7658100" cy="1143000"/>
        </a:xfrm>
        <a:prstGeom prst="rect">
          <a:avLst/>
        </a:prstGeom>
        <a:solidFill>
          <a:srgbClr val="0F3B69"/>
        </a:solidFill>
        <a:ln w="25400" cap="flat" cmpd="sng" algn="ctr">
          <a:solidFill>
            <a:srgbClr val="13392A"/>
          </a:solidFill>
          <a:prstDash val="solid"/>
        </a:ln>
        <a:effectLst/>
      </dsp:spPr>
      <dsp:style>
        <a:lnRef idx="2">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lvl="0" algn="l" defTabSz="1422400" rtl="0">
            <a:lnSpc>
              <a:spcPct val="90000"/>
            </a:lnSpc>
            <a:spcBef>
              <a:spcPct val="0"/>
            </a:spcBef>
            <a:spcAft>
              <a:spcPct val="35000"/>
            </a:spcAft>
          </a:pPr>
          <a:r>
            <a:rPr lang="en-US" sz="3200" b="1" kern="1200" dirty="0" smtClean="0">
              <a:solidFill>
                <a:schemeClr val="bg1"/>
              </a:solidFill>
            </a:rPr>
            <a:t>How the Programs Work</a:t>
          </a:r>
          <a:endParaRPr lang="en-US" sz="3200" b="1" kern="1200" dirty="0">
            <a:solidFill>
              <a:schemeClr val="bg1"/>
            </a:solidFill>
          </a:endParaRPr>
        </a:p>
      </dsp:txBody>
      <dsp:txXfrm>
        <a:off x="571500" y="0"/>
        <a:ext cx="7658100" cy="1143000"/>
      </dsp:txXfrm>
    </dsp:sp>
  </dsp:spTree>
</dsp:drawing>
</file>

<file path=ppt/diagrams/layout1.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12.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14.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15.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16.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4.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6.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9.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F8DD6039-4FE3-48BB-B79F-E1465C87BE4A}" type="datetimeFigureOut">
              <a:rPr lang="en-US" smtClean="0"/>
              <a:t>8/26/2013</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816403B0-B687-4569-BB61-D023892F871D}" type="slidenum">
              <a:rPr lang="en-US" smtClean="0"/>
              <a:t>‹#›</a:t>
            </a:fld>
            <a:endParaRPr lang="en-US"/>
          </a:p>
        </p:txBody>
      </p:sp>
    </p:spTree>
    <p:extLst>
      <p:ext uri="{BB962C8B-B14F-4D97-AF65-F5344CB8AC3E}">
        <p14:creationId xmlns:p14="http://schemas.microsoft.com/office/powerpoint/2010/main" val="29086610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367" cy="464503"/>
          </a:xfrm>
          <a:prstGeom prst="rect">
            <a:avLst/>
          </a:prstGeom>
        </p:spPr>
        <p:txBody>
          <a:bodyPr vert="horz" lIns="93179" tIns="46590" rIns="93179" bIns="4659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971456" y="0"/>
            <a:ext cx="3037366" cy="464503"/>
          </a:xfrm>
          <a:prstGeom prst="rect">
            <a:avLst/>
          </a:prstGeom>
        </p:spPr>
        <p:txBody>
          <a:bodyPr vert="horz" lIns="93179" tIns="46590" rIns="93179" bIns="46590" rtlCol="0"/>
          <a:lstStyle>
            <a:lvl1pPr algn="r" fontAlgn="auto">
              <a:spcBef>
                <a:spcPts val="0"/>
              </a:spcBef>
              <a:spcAft>
                <a:spcPts val="0"/>
              </a:spcAft>
              <a:defRPr sz="1200">
                <a:latin typeface="+mn-lt"/>
                <a:cs typeface="+mn-cs"/>
              </a:defRPr>
            </a:lvl1pPr>
          </a:lstStyle>
          <a:p>
            <a:pPr>
              <a:defRPr/>
            </a:pPr>
            <a:fld id="{C1A6C205-8DCA-49ED-AE91-E4D4D4DA2C9E}" type="datetimeFigureOut">
              <a:rPr lang="en-US"/>
              <a:pPr>
                <a:defRPr/>
              </a:pPr>
              <a:t>8/26/2013</a:t>
            </a:fld>
            <a:endParaRPr lang="en-US"/>
          </a:p>
        </p:txBody>
      </p:sp>
      <p:sp>
        <p:nvSpPr>
          <p:cNvPr id="4" name="Slide Image Placeholder 3"/>
          <p:cNvSpPr>
            <a:spLocks noGrp="1" noRot="1" noChangeAspect="1"/>
          </p:cNvSpPr>
          <p:nvPr>
            <p:ph type="sldImg" idx="2"/>
          </p:nvPr>
        </p:nvSpPr>
        <p:spPr>
          <a:xfrm>
            <a:off x="1182688" y="696913"/>
            <a:ext cx="4646612" cy="3486150"/>
          </a:xfrm>
          <a:prstGeom prst="rect">
            <a:avLst/>
          </a:prstGeom>
          <a:noFill/>
          <a:ln w="12700">
            <a:solidFill>
              <a:prstClr val="black"/>
            </a:solidFill>
          </a:ln>
        </p:spPr>
        <p:txBody>
          <a:bodyPr vert="horz" lIns="93179" tIns="46590" rIns="93179" bIns="46590" rtlCol="0" anchor="ctr"/>
          <a:lstStyle/>
          <a:p>
            <a:pPr lvl="0"/>
            <a:endParaRPr lang="en-US" noProof="0" smtClean="0"/>
          </a:p>
        </p:txBody>
      </p:sp>
      <p:sp>
        <p:nvSpPr>
          <p:cNvPr id="5" name="Notes Placeholder 4"/>
          <p:cNvSpPr>
            <a:spLocks noGrp="1"/>
          </p:cNvSpPr>
          <p:nvPr>
            <p:ph type="body" sz="quarter" idx="3"/>
          </p:nvPr>
        </p:nvSpPr>
        <p:spPr>
          <a:xfrm>
            <a:off x="700567" y="4415156"/>
            <a:ext cx="5609267" cy="4183697"/>
          </a:xfrm>
          <a:prstGeom prst="rect">
            <a:avLst/>
          </a:prstGeom>
        </p:spPr>
        <p:txBody>
          <a:bodyPr vert="horz" lIns="93179" tIns="46590" rIns="93179" bIns="4659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30312"/>
            <a:ext cx="3037367" cy="464503"/>
          </a:xfrm>
          <a:prstGeom prst="rect">
            <a:avLst/>
          </a:prstGeom>
        </p:spPr>
        <p:txBody>
          <a:bodyPr vert="horz" lIns="93179" tIns="46590" rIns="93179" bIns="4659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71456" y="8830312"/>
            <a:ext cx="3037366" cy="464503"/>
          </a:xfrm>
          <a:prstGeom prst="rect">
            <a:avLst/>
          </a:prstGeom>
        </p:spPr>
        <p:txBody>
          <a:bodyPr vert="horz" lIns="93179" tIns="46590" rIns="93179" bIns="46590" rtlCol="0" anchor="b"/>
          <a:lstStyle>
            <a:lvl1pPr algn="r" fontAlgn="auto">
              <a:spcBef>
                <a:spcPts val="0"/>
              </a:spcBef>
              <a:spcAft>
                <a:spcPts val="0"/>
              </a:spcAft>
              <a:defRPr sz="1200">
                <a:latin typeface="+mn-lt"/>
                <a:cs typeface="+mn-cs"/>
              </a:defRPr>
            </a:lvl1pPr>
          </a:lstStyle>
          <a:p>
            <a:pPr>
              <a:defRPr/>
            </a:pPr>
            <a:fld id="{8C2AB4A0-9D82-4248-B6AD-E12CAA4ECA4F}" type="slidenum">
              <a:rPr lang="en-US"/>
              <a:pPr>
                <a:defRPr/>
              </a:pPr>
              <a:t>‹#›</a:t>
            </a:fld>
            <a:endParaRPr lang="en-US"/>
          </a:p>
        </p:txBody>
      </p:sp>
    </p:spTree>
    <p:extLst>
      <p:ext uri="{BB962C8B-B14F-4D97-AF65-F5344CB8AC3E}">
        <p14:creationId xmlns:p14="http://schemas.microsoft.com/office/powerpoint/2010/main" val="374417133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www.sba.gov/advocacy/" TargetMode="External"/><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Statutory Goal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dirty="0" smtClean="0"/>
          </a:p>
          <a:p>
            <a:pPr eaLnBrk="1" hangingPunct="1">
              <a:spcBef>
                <a:spcPct val="0"/>
              </a:spcBef>
            </a:pPr>
            <a:endParaRPr lang="en-US" dirty="0" smtClean="0"/>
          </a:p>
        </p:txBody>
      </p:sp>
      <p:sp>
        <p:nvSpPr>
          <p:cNvPr id="2048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5D93DC7-30EC-45EF-B93D-D3E33387A69F}" type="slidenum">
              <a:rPr lang="en-US" smtClean="0"/>
              <a:pPr fontAlgn="base">
                <a:spcBef>
                  <a:spcPct val="0"/>
                </a:spcBef>
                <a:spcAft>
                  <a:spcPct val="0"/>
                </a:spcAft>
                <a:defRPr/>
              </a:pPr>
              <a:t>1</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dirty="0" smtClean="0"/>
          </a:p>
          <a:p>
            <a:pPr eaLnBrk="1" hangingPunct="1">
              <a:spcBef>
                <a:spcPct val="0"/>
              </a:spcBef>
            </a:pPr>
            <a:endParaRPr lang="en-US" dirty="0" smtClean="0"/>
          </a:p>
        </p:txBody>
      </p:sp>
      <p:sp>
        <p:nvSpPr>
          <p:cNvPr id="2150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057007F-E35C-42E6-808D-D672C709DFC5}" type="slidenum">
              <a:rPr lang="en-US" smtClean="0"/>
              <a:pPr fontAlgn="base">
                <a:spcBef>
                  <a:spcPct val="0"/>
                </a:spcBef>
                <a:spcAft>
                  <a:spcPct val="0"/>
                </a:spcAft>
                <a:defRPr/>
              </a:pPr>
              <a:t>10</a:t>
            </a:fld>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smtClean="0"/>
              <a:t>Giving small business owners a voice early in the legislative process is key to reducing the negative impact of regulations on small businesses, increasing the level of regulatory compliance, and passing on cost savings to state economies. SBA’s Office of Advocacy was established in 1976 to effectively represent the 25 million small business owners in America during federal legislative and rule-making processes, and to reduce the burdens that federal policies impose on small firms.</a:t>
            </a:r>
          </a:p>
          <a:p>
            <a:endParaRPr lang="en-US" dirty="0" smtClean="0"/>
          </a:p>
          <a:p>
            <a:r>
              <a:rPr lang="en-US" dirty="0" smtClean="0"/>
              <a:t>Whether you are a business owner, a policy maker, or simply interested in small business, the </a:t>
            </a:r>
            <a:r>
              <a:rPr lang="en-US" dirty="0" smtClean="0">
                <a:hlinkClick r:id="rId3" action="ppaction://hlinkfile"/>
              </a:rPr>
              <a:t>Office of Advocacy</a:t>
            </a:r>
            <a:r>
              <a:rPr lang="en-US" dirty="0" smtClean="0"/>
              <a:t> provides information to about the small business economy, regulatory policies and current issues.</a:t>
            </a:r>
            <a:br>
              <a:rPr lang="en-US" dirty="0" smtClean="0"/>
            </a:br>
            <a:endParaRPr lang="en-US" dirty="0" smtClean="0"/>
          </a:p>
          <a:p>
            <a:pPr marL="0" lvl="1" defTabSz="911291" eaLnBrk="1" hangingPunct="1">
              <a:spcBef>
                <a:spcPct val="0"/>
              </a:spcBef>
              <a:defRPr/>
            </a:pPr>
            <a:endParaRPr lang="en-US" dirty="0"/>
          </a:p>
        </p:txBody>
      </p:sp>
      <p:sp>
        <p:nvSpPr>
          <p:cNvPr id="2355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1714721-3157-444F-B06B-CCCB842051B6}" type="slidenum">
              <a:rPr lang="en-US" smtClean="0"/>
              <a:pPr fontAlgn="base">
                <a:spcBef>
                  <a:spcPct val="0"/>
                </a:spcBef>
                <a:spcAft>
                  <a:spcPct val="0"/>
                </a:spcAft>
                <a:defRPr/>
              </a:pPr>
              <a:t>11</a:t>
            </a:fld>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dirty="0" smtClean="0"/>
          </a:p>
        </p:txBody>
      </p:sp>
      <p:sp>
        <p:nvSpPr>
          <p:cNvPr id="2458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17CE9DD-5047-4260-B497-1C6C5C2A129B}" type="slidenum">
              <a:rPr lang="en-US" smtClean="0"/>
              <a:pPr fontAlgn="base">
                <a:spcBef>
                  <a:spcPct val="0"/>
                </a:spcBef>
                <a:spcAft>
                  <a:spcPct val="0"/>
                </a:spcAft>
                <a:defRPr/>
              </a:pPr>
              <a:t>12</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defTabSz="911291" eaLnBrk="1" hangingPunct="1">
              <a:spcBef>
                <a:spcPct val="0"/>
              </a:spcBef>
              <a:defRPr/>
            </a:pPr>
            <a:endParaRPr lang="en-US" dirty="0" smtClean="0">
              <a:solidFill>
                <a:srgbClr val="FFFF00"/>
              </a:solidFill>
            </a:endParaRPr>
          </a:p>
          <a:p>
            <a:pPr eaLnBrk="1" hangingPunct="1">
              <a:spcBef>
                <a:spcPct val="0"/>
              </a:spcBef>
            </a:pPr>
            <a:endParaRPr lang="en-US" dirty="0" smtClean="0"/>
          </a:p>
          <a:p>
            <a:pPr eaLnBrk="1" hangingPunct="1">
              <a:spcBef>
                <a:spcPct val="0"/>
              </a:spcBef>
            </a:pPr>
            <a:endParaRPr lang="en-US" dirty="0" smtClean="0"/>
          </a:p>
        </p:txBody>
      </p:sp>
      <p:sp>
        <p:nvSpPr>
          <p:cNvPr id="2150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057007F-E35C-42E6-808D-D672C709DFC5}" type="slidenum">
              <a:rPr lang="en-US" smtClean="0"/>
              <a:pPr fontAlgn="base">
                <a:spcBef>
                  <a:spcPct val="0"/>
                </a:spcBef>
                <a:spcAft>
                  <a:spcPct val="0"/>
                </a:spcAft>
                <a:defRPr/>
              </a:pPr>
              <a:t>2</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dirty="0" smtClean="0"/>
          </a:p>
          <a:p>
            <a:pPr eaLnBrk="1" hangingPunct="1">
              <a:spcBef>
                <a:spcPct val="0"/>
              </a:spcBef>
            </a:pPr>
            <a:endParaRPr lang="en-US" dirty="0" smtClean="0"/>
          </a:p>
        </p:txBody>
      </p:sp>
      <p:sp>
        <p:nvSpPr>
          <p:cNvPr id="2150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057007F-E35C-42E6-808D-D672C709DFC5}" type="slidenum">
              <a:rPr lang="en-US" smtClean="0"/>
              <a:pPr fontAlgn="base">
                <a:spcBef>
                  <a:spcPct val="0"/>
                </a:spcBef>
                <a:spcAft>
                  <a:spcPct val="0"/>
                </a:spcAft>
                <a:defRPr/>
              </a:pPr>
              <a:t>3</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dirty="0" smtClean="0"/>
          </a:p>
          <a:p>
            <a:pPr eaLnBrk="1" hangingPunct="1">
              <a:spcBef>
                <a:spcPct val="0"/>
              </a:spcBef>
            </a:pPr>
            <a:endParaRPr lang="en-US" dirty="0" smtClean="0"/>
          </a:p>
        </p:txBody>
      </p:sp>
      <p:sp>
        <p:nvSpPr>
          <p:cNvPr id="2150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057007F-E35C-42E6-808D-D672C709DFC5}" type="slidenum">
              <a:rPr lang="en-US" smtClean="0"/>
              <a:pPr fontAlgn="base">
                <a:spcBef>
                  <a:spcPct val="0"/>
                </a:spcBef>
                <a:spcAft>
                  <a:spcPct val="0"/>
                </a:spcAft>
                <a:defRPr/>
              </a:pPr>
              <a:t>4</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lvl="1" defTabSz="911291" eaLnBrk="1" hangingPunct="1">
              <a:spcBef>
                <a:spcPct val="0"/>
              </a:spcBef>
              <a:defRPr/>
            </a:pPr>
            <a:r>
              <a:rPr lang="en-US" b="1" u="sng" dirty="0" smtClean="0"/>
              <a:t>Loan Program </a:t>
            </a:r>
            <a:r>
              <a:rPr lang="en-US" dirty="0" smtClean="0"/>
              <a:t>– Guaranty</a:t>
            </a:r>
            <a:r>
              <a:rPr lang="en-US" baseline="0" dirty="0" smtClean="0"/>
              <a:t> and Disaster Direct</a:t>
            </a:r>
          </a:p>
          <a:p>
            <a:pPr marL="0" lvl="1" defTabSz="911291" eaLnBrk="1" hangingPunct="1">
              <a:spcBef>
                <a:spcPct val="0"/>
              </a:spcBef>
              <a:defRPr/>
            </a:pPr>
            <a:r>
              <a:rPr lang="en-US" baseline="0" dirty="0" smtClean="0"/>
              <a:t>	Deal with the local lenders and disaster funds directly</a:t>
            </a:r>
          </a:p>
          <a:p>
            <a:pPr marL="0" lvl="1" defTabSz="911291" eaLnBrk="1" hangingPunct="1">
              <a:spcBef>
                <a:spcPct val="0"/>
              </a:spcBef>
              <a:defRPr/>
            </a:pPr>
            <a:endParaRPr lang="en-US" baseline="0" dirty="0" smtClean="0"/>
          </a:p>
          <a:p>
            <a:pPr marL="0" lvl="1" defTabSz="911291" eaLnBrk="1" hangingPunct="1">
              <a:spcBef>
                <a:spcPct val="0"/>
              </a:spcBef>
              <a:defRPr/>
            </a:pPr>
            <a:r>
              <a:rPr lang="en-US" b="1" u="sng" baseline="0" dirty="0" smtClean="0"/>
              <a:t>Venture Capital </a:t>
            </a:r>
            <a:r>
              <a:rPr lang="en-US" baseline="0" dirty="0" smtClean="0"/>
              <a:t>– Work with private sector partners to enhance the availability of growth capital.</a:t>
            </a:r>
          </a:p>
          <a:p>
            <a:pPr marL="171450" lvl="1" indent="-171450" defTabSz="911291" eaLnBrk="1" hangingPunct="1">
              <a:spcBef>
                <a:spcPct val="0"/>
              </a:spcBef>
              <a:buFont typeface="Arial" pitchFamily="34" charset="0"/>
              <a:buChar char="•"/>
              <a:defRPr/>
            </a:pPr>
            <a:r>
              <a:rPr lang="en-US" baseline="0" dirty="0" smtClean="0"/>
              <a:t>SBIC Program – privately-owned and managed investment funds, licensed and regulated by SBA, that use their own capital plus funds borrowed with an SBA guarantee to make equity and debt investments in qualifying small businesses. </a:t>
            </a:r>
          </a:p>
          <a:p>
            <a:pPr marL="171450" lvl="1" indent="-171450" defTabSz="911291" eaLnBrk="1" hangingPunct="1">
              <a:spcBef>
                <a:spcPct val="0"/>
              </a:spcBef>
              <a:buFont typeface="Arial" pitchFamily="34" charset="0"/>
              <a:buChar char="•"/>
              <a:defRPr/>
            </a:pPr>
            <a:r>
              <a:rPr lang="en-US" baseline="0" dirty="0" smtClean="0"/>
              <a:t>PRIME (Program for Investment in Micro-Entrepreneurs) Program - </a:t>
            </a:r>
            <a:r>
              <a:rPr lang="en-US" dirty="0" smtClean="0"/>
              <a:t>provides assistance to various organizations. These organizations help low-income entrepreneurs who lack sufficient training and education to gain access to capital to establish and expand their small businesses. Organizations eligible for PRIME grants include: - A micro-enterprise development organization or program that has a demonstrated record of delivering micro-enterprise services to disadvantaged micro-entrepreneurs. - An intermediary, such as a private, nonprofit entity serving micro-enterprise development organizations.  - A micro-enterprise development organization or program that is accountable to a local community, working with a state or local government or Indian tribe.</a:t>
            </a:r>
            <a:r>
              <a:rPr lang="en-US" baseline="0" dirty="0" smtClean="0"/>
              <a:t>  - </a:t>
            </a:r>
            <a:r>
              <a:rPr lang="en-US" dirty="0" smtClean="0"/>
              <a:t>An Indian tribe acting on its own, if the Indian tribe can certify that no private organization or program exists within its jurisdiction.</a:t>
            </a:r>
          </a:p>
          <a:p>
            <a:pPr marL="171450" lvl="1" indent="-171450" defTabSz="911291" eaLnBrk="1" hangingPunct="1">
              <a:spcBef>
                <a:spcPct val="0"/>
              </a:spcBef>
              <a:buFont typeface="Arial" pitchFamily="34" charset="0"/>
              <a:buChar char="•"/>
              <a:defRPr/>
            </a:pPr>
            <a:r>
              <a:rPr lang="en-US" dirty="0" smtClean="0"/>
              <a:t>Surety Bond - A surety bond is an instrument that is signed by the Principal (or Contractor) and the Surety Company in order to protect the interests of the </a:t>
            </a:r>
            <a:r>
              <a:rPr lang="en-US" dirty="0" err="1" smtClean="0"/>
              <a:t>Obligee</a:t>
            </a:r>
            <a:r>
              <a:rPr lang="en-US" dirty="0" smtClean="0"/>
              <a:t> (the buyer, or party issuing the contract) in the event the Principal defaults on the contract. A surety bond is acquired by the Principal from the Surety Company for a fee, as a sort of insurance policy to protect the </a:t>
            </a:r>
            <a:r>
              <a:rPr lang="en-US" dirty="0" err="1" smtClean="0"/>
              <a:t>Obligee</a:t>
            </a:r>
            <a:r>
              <a:rPr lang="en-US" dirty="0" smtClean="0"/>
              <a:t>. If the Principal defaults, the Surety Company steps in to ensure the contract is completed.</a:t>
            </a:r>
          </a:p>
          <a:p>
            <a:pPr marL="171450" lvl="1" indent="-171450" defTabSz="911291" eaLnBrk="1" hangingPunct="1">
              <a:spcBef>
                <a:spcPct val="0"/>
              </a:spcBef>
              <a:buFont typeface="Arial" pitchFamily="34" charset="0"/>
              <a:buChar char="•"/>
              <a:defRPr/>
            </a:pPr>
            <a:r>
              <a:rPr lang="en-US" dirty="0" smtClean="0"/>
              <a:t>Export Financing – 3 loan programs - Export</a:t>
            </a:r>
            <a:r>
              <a:rPr lang="en-US" baseline="0" dirty="0" smtClean="0"/>
              <a:t> Express, Export Working Capital Program (EWCP) and International Trade Loan Program</a:t>
            </a:r>
          </a:p>
          <a:p>
            <a:pPr marL="0" lvl="1" indent="0" defTabSz="911291" eaLnBrk="1" hangingPunct="1">
              <a:spcBef>
                <a:spcPct val="0"/>
              </a:spcBef>
              <a:buFont typeface="Arial" pitchFamily="34" charset="0"/>
              <a:buNone/>
              <a:defRPr/>
            </a:pPr>
            <a:endParaRPr lang="en-US" dirty="0"/>
          </a:p>
        </p:txBody>
      </p:sp>
      <p:sp>
        <p:nvSpPr>
          <p:cNvPr id="2355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1714721-3157-444F-B06B-CCCB842051B6}" type="slidenum">
              <a:rPr lang="en-US" smtClean="0"/>
              <a:pPr fontAlgn="base">
                <a:spcBef>
                  <a:spcPct val="0"/>
                </a:spcBef>
                <a:spcAft>
                  <a:spcPct val="0"/>
                </a:spcAft>
                <a:defRPr/>
              </a:pPr>
              <a:t>5</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dirty="0" smtClean="0"/>
          </a:p>
          <a:p>
            <a:pPr eaLnBrk="1" hangingPunct="1">
              <a:spcBef>
                <a:spcPct val="0"/>
              </a:spcBef>
            </a:pPr>
            <a:endParaRPr lang="en-US" dirty="0" smtClean="0"/>
          </a:p>
        </p:txBody>
      </p:sp>
      <p:sp>
        <p:nvSpPr>
          <p:cNvPr id="2150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057007F-E35C-42E6-808D-D672C709DFC5}" type="slidenum">
              <a:rPr lang="en-US" smtClean="0"/>
              <a:pPr fontAlgn="base">
                <a:spcBef>
                  <a:spcPct val="0"/>
                </a:spcBef>
                <a:spcAft>
                  <a:spcPct val="0"/>
                </a:spcAft>
                <a:defRPr/>
              </a:pPr>
              <a:t>6</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lvl="1" defTabSz="911291" eaLnBrk="1" hangingPunct="1">
              <a:spcBef>
                <a:spcPct val="0"/>
              </a:spcBef>
              <a:defRPr/>
            </a:pPr>
            <a:endParaRPr lang="en-US" dirty="0"/>
          </a:p>
        </p:txBody>
      </p:sp>
      <p:sp>
        <p:nvSpPr>
          <p:cNvPr id="2355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1714721-3157-444F-B06B-CCCB842051B6}" type="slidenum">
              <a:rPr lang="en-US" smtClean="0"/>
              <a:pPr fontAlgn="base">
                <a:spcBef>
                  <a:spcPct val="0"/>
                </a:spcBef>
                <a:spcAft>
                  <a:spcPct val="0"/>
                </a:spcAft>
                <a:defRPr/>
              </a:pPr>
              <a:t>7</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dirty="0" smtClean="0"/>
          </a:p>
          <a:p>
            <a:pPr eaLnBrk="1" hangingPunct="1">
              <a:spcBef>
                <a:spcPct val="0"/>
              </a:spcBef>
            </a:pPr>
            <a:endParaRPr lang="en-US" dirty="0" smtClean="0"/>
          </a:p>
        </p:txBody>
      </p:sp>
      <p:sp>
        <p:nvSpPr>
          <p:cNvPr id="2150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057007F-E35C-42E6-808D-D672C709DFC5}" type="slidenum">
              <a:rPr lang="en-US" smtClean="0"/>
              <a:pPr fontAlgn="base">
                <a:spcBef>
                  <a:spcPct val="0"/>
                </a:spcBef>
                <a:spcAft>
                  <a:spcPct val="0"/>
                </a:spcAft>
                <a:defRPr/>
              </a:pPr>
              <a:t>8</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smtClean="0"/>
              <a:t>The U.S. Small Business Administration (SBA) is responsible for the management and oversight of the small business procurement process across the Federal Government. SBA negotiates with Federal departments concerning their prime contracting goals and achievement with small businesses to ensure that small businesses have the maximum practicable opportunity to provide goods and services to the Federal government.</a:t>
            </a:r>
          </a:p>
          <a:p>
            <a:r>
              <a:rPr lang="en-US" dirty="0" smtClean="0"/>
              <a:t>Further, the negotiation ensures that the Federal government will achieve not less than 23 percent to small businesses, not less than 5 percent to woman-owned small businesses, small disadvantaged businesses, and not less than 3 percent to service disabled veteran-owned small businesses and certified </a:t>
            </a:r>
            <a:r>
              <a:rPr lang="en-US" dirty="0" err="1" smtClean="0"/>
              <a:t>HUBZone</a:t>
            </a:r>
            <a:r>
              <a:rPr lang="en-US" dirty="0" smtClean="0"/>
              <a:t> small businesses. The Small Business </a:t>
            </a:r>
            <a:r>
              <a:rPr lang="en-US" dirty="0" err="1" smtClean="0"/>
              <a:t>Goaling</a:t>
            </a:r>
            <a:r>
              <a:rPr lang="en-US" dirty="0" smtClean="0"/>
              <a:t> Report documents the achievement by each department.</a:t>
            </a:r>
          </a:p>
          <a:p>
            <a:endParaRPr lang="en-US" dirty="0" smtClean="0"/>
          </a:p>
          <a:p>
            <a:r>
              <a:rPr lang="en-US" dirty="0" smtClean="0"/>
              <a:t>The federal government has the following statutory goals for small business procurement: </a:t>
            </a:r>
          </a:p>
          <a:p>
            <a:r>
              <a:rPr lang="en-US" dirty="0" smtClean="0"/>
              <a:t>23% of prime contracts for small businesses;</a:t>
            </a:r>
          </a:p>
          <a:p>
            <a:r>
              <a:rPr lang="en-US" dirty="0" smtClean="0"/>
              <a:t>5% of prime and subcontracts for women-owned small businesses;</a:t>
            </a:r>
          </a:p>
          <a:p>
            <a:r>
              <a:rPr lang="en-US" dirty="0" smtClean="0"/>
              <a:t>5% of prime and subcontracts for small disadvantaged businesses;</a:t>
            </a:r>
          </a:p>
          <a:p>
            <a:r>
              <a:rPr lang="en-US" dirty="0" smtClean="0"/>
              <a:t>3% of prime and subcontracts for service-disabled veteran-owned small businesses;</a:t>
            </a:r>
          </a:p>
          <a:p>
            <a:r>
              <a:rPr lang="en-US" dirty="0" smtClean="0">
                <a:effectLst/>
              </a:rPr>
              <a:t>3% of prime subcontracts for </a:t>
            </a:r>
            <a:r>
              <a:rPr lang="en-US" dirty="0" err="1" smtClean="0">
                <a:effectLst/>
              </a:rPr>
              <a:t>HUBZone</a:t>
            </a:r>
            <a:r>
              <a:rPr lang="en-US" dirty="0" smtClean="0">
                <a:effectLst/>
              </a:rPr>
              <a:t> small businesses.</a:t>
            </a:r>
          </a:p>
          <a:p>
            <a:endParaRPr lang="en-US"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SBA's </a:t>
            </a:r>
            <a:r>
              <a:rPr lang="en-US" b="1" dirty="0" smtClean="0"/>
              <a:t>Office of Government Contracting</a:t>
            </a:r>
            <a:r>
              <a:rPr lang="en-US" dirty="0" smtClean="0"/>
              <a:t> determines if these individual agency goals, in the aggregate, meet or exceed the </a:t>
            </a:r>
            <a:r>
              <a:rPr lang="en-US" dirty="0" smtClean="0">
                <a:hlinkClick r:id="rId3" action="ppaction://hlinkfile" tooltip="Information on Government-wide statutorily mandated goals"/>
              </a:rPr>
              <a:t>government-wide statutorily mandated goals</a:t>
            </a:r>
            <a:r>
              <a:rPr lang="en-US" dirty="0" smtClean="0"/>
              <a:t> mandated in 15(g)(1) of the Small Business Actin each small business category. At this time all negotiations are considered complete.</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At the end of each fiscal year, SBA requests a report from the Federal Procurement Data Center (FPDS) calculating the prime and subcontract statistical achievements for each agency and the Government-wide accomplishments. SBA forwards a copy of the report to each agency that negotiates goals with SBA. Each agency that fails to achieve any proposed prime or subcontract goal is required to submit a justification to SBA on why they failed to achieve a proposed or negotiated goal with a proposed plan of corrective action.</a:t>
            </a:r>
          </a:p>
          <a:p>
            <a:endParaRPr lang="en-US" dirty="0" smtClean="0"/>
          </a:p>
          <a:p>
            <a:pPr marL="0" lvl="1" defTabSz="911291" eaLnBrk="1" hangingPunct="1">
              <a:spcBef>
                <a:spcPct val="0"/>
              </a:spcBef>
              <a:defRPr/>
            </a:pPr>
            <a:endParaRPr lang="en-US" dirty="0"/>
          </a:p>
        </p:txBody>
      </p:sp>
      <p:sp>
        <p:nvSpPr>
          <p:cNvPr id="2355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1714721-3157-444F-B06B-CCCB842051B6}" type="slidenum">
              <a:rPr lang="en-US" smtClean="0"/>
              <a:pPr fontAlgn="base">
                <a:spcBef>
                  <a:spcPct val="0"/>
                </a:spcBef>
                <a:spcAft>
                  <a:spcPct val="0"/>
                </a:spcAft>
                <a:defRPr/>
              </a:pPr>
              <a:t>9</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6E05561C-B648-42A9-A30D-F42FBC224C02}" type="datetimeFigureOut">
              <a:rPr lang="en-US"/>
              <a:pPr>
                <a:defRPr/>
              </a:pPr>
              <a:t>8/26/2013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72F5F0B-767E-4AA5-9EE6-D1FF02695AC4}" type="slidenum">
              <a:rPr lang="en-US"/>
              <a:pPr>
                <a:defRPr/>
              </a:pPr>
              <a:t>‹#›</a:t>
            </a:fld>
            <a:endParaRPr lang="en-US"/>
          </a:p>
        </p:txBody>
      </p:sp>
    </p:spTree>
    <p:extLst>
      <p:ext uri="{BB962C8B-B14F-4D97-AF65-F5344CB8AC3E}">
        <p14:creationId xmlns:p14="http://schemas.microsoft.com/office/powerpoint/2010/main" val="392863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829535D-D832-48B4-AD7D-13F87F3D7038}" type="datetimeFigureOut">
              <a:rPr lang="en-US"/>
              <a:pPr>
                <a:defRPr/>
              </a:pPr>
              <a:t>8/26/2013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DFC7458-4AA2-4B2E-ADFA-B1A33CDF071A}" type="slidenum">
              <a:rPr lang="en-US"/>
              <a:pPr>
                <a:defRPr/>
              </a:pPr>
              <a:t>‹#›</a:t>
            </a:fld>
            <a:endParaRPr lang="en-US"/>
          </a:p>
        </p:txBody>
      </p:sp>
    </p:spTree>
    <p:extLst>
      <p:ext uri="{BB962C8B-B14F-4D97-AF65-F5344CB8AC3E}">
        <p14:creationId xmlns:p14="http://schemas.microsoft.com/office/powerpoint/2010/main" val="17821773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D105563-6EA6-4D43-9151-3425260C6819}" type="datetimeFigureOut">
              <a:rPr lang="en-US"/>
              <a:pPr>
                <a:defRPr/>
              </a:pPr>
              <a:t>8/26/2013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9896E7F-9F89-47CC-B81E-363F32DDE508}" type="slidenum">
              <a:rPr lang="en-US"/>
              <a:pPr>
                <a:defRPr/>
              </a:pPr>
              <a:t>‹#›</a:t>
            </a:fld>
            <a:endParaRPr lang="en-US"/>
          </a:p>
        </p:txBody>
      </p:sp>
    </p:spTree>
    <p:extLst>
      <p:ext uri="{BB962C8B-B14F-4D97-AF65-F5344CB8AC3E}">
        <p14:creationId xmlns:p14="http://schemas.microsoft.com/office/powerpoint/2010/main" val="27196591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29D1D29-4B29-4102-ACFC-92A95158F12F}" type="datetimeFigureOut">
              <a:rPr lang="en-US"/>
              <a:pPr>
                <a:defRPr/>
              </a:pPr>
              <a:t>8/26/2013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17BCA69-9052-4EFA-9F91-BF5782C336D3}" type="slidenum">
              <a:rPr lang="en-US"/>
              <a:pPr>
                <a:defRPr/>
              </a:pPr>
              <a:t>‹#›</a:t>
            </a:fld>
            <a:endParaRPr lang="en-US"/>
          </a:p>
        </p:txBody>
      </p:sp>
    </p:spTree>
    <p:extLst>
      <p:ext uri="{BB962C8B-B14F-4D97-AF65-F5344CB8AC3E}">
        <p14:creationId xmlns:p14="http://schemas.microsoft.com/office/powerpoint/2010/main" val="11948980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ED348C54-F672-44B7-AB28-F1372BD92A2E}" type="datetimeFigureOut">
              <a:rPr lang="en-US"/>
              <a:pPr>
                <a:defRPr/>
              </a:pPr>
              <a:t>8/26/2013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E254E56-A9BC-4704-B291-A0E38581C5B6}" type="slidenum">
              <a:rPr lang="en-US"/>
              <a:pPr>
                <a:defRPr/>
              </a:pPr>
              <a:t>‹#›</a:t>
            </a:fld>
            <a:endParaRPr lang="en-US"/>
          </a:p>
        </p:txBody>
      </p:sp>
    </p:spTree>
    <p:extLst>
      <p:ext uri="{BB962C8B-B14F-4D97-AF65-F5344CB8AC3E}">
        <p14:creationId xmlns:p14="http://schemas.microsoft.com/office/powerpoint/2010/main" val="8776589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B11BD6BC-BCA4-4EBE-9B73-482A55C937A1}" type="datetimeFigureOut">
              <a:rPr lang="en-US"/>
              <a:pPr>
                <a:defRPr/>
              </a:pPr>
              <a:t>8/26/2013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44C0910-8686-471B-862E-11CE4F0A41FD}" type="slidenum">
              <a:rPr lang="en-US"/>
              <a:pPr>
                <a:defRPr/>
              </a:pPr>
              <a:t>‹#›</a:t>
            </a:fld>
            <a:endParaRPr lang="en-US"/>
          </a:p>
        </p:txBody>
      </p:sp>
    </p:spTree>
    <p:extLst>
      <p:ext uri="{BB962C8B-B14F-4D97-AF65-F5344CB8AC3E}">
        <p14:creationId xmlns:p14="http://schemas.microsoft.com/office/powerpoint/2010/main" val="36145789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4974591C-F962-40DE-AE96-4E7BE6EAF7DF}" type="datetimeFigureOut">
              <a:rPr lang="en-US"/>
              <a:pPr>
                <a:defRPr/>
              </a:pPr>
              <a:t>8/26/2013</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7EAF5672-D29D-4B07-BFB3-6389CF1E8720}" type="slidenum">
              <a:rPr lang="en-US"/>
              <a:pPr>
                <a:defRPr/>
              </a:pPr>
              <a:t>‹#›</a:t>
            </a:fld>
            <a:endParaRPr lang="en-US"/>
          </a:p>
        </p:txBody>
      </p:sp>
    </p:spTree>
    <p:extLst>
      <p:ext uri="{BB962C8B-B14F-4D97-AF65-F5344CB8AC3E}">
        <p14:creationId xmlns:p14="http://schemas.microsoft.com/office/powerpoint/2010/main" val="6121887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D0B8C022-941A-49E7-877F-81DA6AF66EA6}" type="datetimeFigureOut">
              <a:rPr lang="en-US"/>
              <a:pPr>
                <a:defRPr/>
              </a:pPr>
              <a:t>8/26/2013</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CEA8719C-6509-4C80-904D-47E17A36245E}" type="slidenum">
              <a:rPr lang="en-US"/>
              <a:pPr>
                <a:defRPr/>
              </a:pPr>
              <a:t>‹#›</a:t>
            </a:fld>
            <a:endParaRPr lang="en-US"/>
          </a:p>
        </p:txBody>
      </p:sp>
    </p:spTree>
    <p:extLst>
      <p:ext uri="{BB962C8B-B14F-4D97-AF65-F5344CB8AC3E}">
        <p14:creationId xmlns:p14="http://schemas.microsoft.com/office/powerpoint/2010/main" val="10640025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AFD1D0AC-FA59-47A8-8270-214B8D7EAA04}" type="datetimeFigureOut">
              <a:rPr lang="en-US"/>
              <a:pPr>
                <a:defRPr/>
              </a:pPr>
              <a:t>8/26/2013</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1F78CE4B-F067-49D4-A642-3618EABD1D95}" type="slidenum">
              <a:rPr lang="en-US"/>
              <a:pPr>
                <a:defRPr/>
              </a:pPr>
              <a:t>‹#›</a:t>
            </a:fld>
            <a:endParaRPr lang="en-US"/>
          </a:p>
        </p:txBody>
      </p:sp>
    </p:spTree>
    <p:extLst>
      <p:ext uri="{BB962C8B-B14F-4D97-AF65-F5344CB8AC3E}">
        <p14:creationId xmlns:p14="http://schemas.microsoft.com/office/powerpoint/2010/main" val="17660065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B05555F-E51A-45F6-AA0C-7FF59581AEDE}" type="datetimeFigureOut">
              <a:rPr lang="en-US"/>
              <a:pPr>
                <a:defRPr/>
              </a:pPr>
              <a:t>8/26/2013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807F431-0811-4224-82EB-C7A24082114C}" type="slidenum">
              <a:rPr lang="en-US"/>
              <a:pPr>
                <a:defRPr/>
              </a:pPr>
              <a:t>‹#›</a:t>
            </a:fld>
            <a:endParaRPr lang="en-US"/>
          </a:p>
        </p:txBody>
      </p:sp>
    </p:spTree>
    <p:extLst>
      <p:ext uri="{BB962C8B-B14F-4D97-AF65-F5344CB8AC3E}">
        <p14:creationId xmlns:p14="http://schemas.microsoft.com/office/powerpoint/2010/main" val="35588804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C0D0B0CF-93CE-4CCF-88D6-9864EB9FBF8D}" type="datetimeFigureOut">
              <a:rPr lang="en-US"/>
              <a:pPr>
                <a:defRPr/>
              </a:pPr>
              <a:t>8/26/2013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E9334EF-AD22-4A12-9D7B-30371BE684F8}" type="slidenum">
              <a:rPr lang="en-US"/>
              <a:pPr>
                <a:defRPr/>
              </a:pPr>
              <a:t>‹#›</a:t>
            </a:fld>
            <a:endParaRPr lang="en-US"/>
          </a:p>
        </p:txBody>
      </p:sp>
    </p:spTree>
    <p:extLst>
      <p:ext uri="{BB962C8B-B14F-4D97-AF65-F5344CB8AC3E}">
        <p14:creationId xmlns:p14="http://schemas.microsoft.com/office/powerpoint/2010/main" val="34824404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cs typeface="+mn-cs"/>
              </a:defRPr>
            </a:lvl1pPr>
          </a:lstStyle>
          <a:p>
            <a:pPr>
              <a:defRPr/>
            </a:pPr>
            <a:fld id="{0426CAE5-FD57-4095-A06F-79AB215B543A}" type="datetimeFigureOut">
              <a:rPr lang="en-US"/>
              <a:pPr>
                <a:defRPr/>
              </a:pPr>
              <a:t>8/26/2013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cs typeface="+mn-cs"/>
              </a:defRPr>
            </a:lvl1pPr>
          </a:lstStyle>
          <a:p>
            <a:pPr>
              <a:defRPr/>
            </a:pPr>
            <a:fld id="{EEEB74C1-207C-4068-A1EC-B51EE1DDC5DB}"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8" Type="http://schemas.microsoft.com/office/2007/relationships/diagramDrawing" Target="../diagrams/drawing13.xml"/><Relationship Id="rId13" Type="http://schemas.openxmlformats.org/officeDocument/2006/relationships/diagramColors" Target="../diagrams/colors14.xml"/><Relationship Id="rId3" Type="http://schemas.openxmlformats.org/officeDocument/2006/relationships/notesSlide" Target="../notesSlides/notesSlide10.xml"/><Relationship Id="rId7" Type="http://schemas.openxmlformats.org/officeDocument/2006/relationships/diagramColors" Target="../diagrams/colors13.xml"/><Relationship Id="rId12" Type="http://schemas.openxmlformats.org/officeDocument/2006/relationships/diagramQuickStyle" Target="../diagrams/quickStyle14.xml"/><Relationship Id="rId2" Type="http://schemas.openxmlformats.org/officeDocument/2006/relationships/slideLayout" Target="../slideLayouts/slideLayout2.xml"/><Relationship Id="rId1" Type="http://schemas.openxmlformats.org/officeDocument/2006/relationships/tags" Target="../tags/tag11.xml"/><Relationship Id="rId6" Type="http://schemas.openxmlformats.org/officeDocument/2006/relationships/diagramQuickStyle" Target="../diagrams/quickStyle13.xml"/><Relationship Id="rId11" Type="http://schemas.openxmlformats.org/officeDocument/2006/relationships/diagramLayout" Target="../diagrams/layout14.xml"/><Relationship Id="rId5" Type="http://schemas.openxmlformats.org/officeDocument/2006/relationships/diagramLayout" Target="../diagrams/layout13.xml"/><Relationship Id="rId10" Type="http://schemas.openxmlformats.org/officeDocument/2006/relationships/diagramData" Target="../diagrams/data14.xml"/><Relationship Id="rId4" Type="http://schemas.openxmlformats.org/officeDocument/2006/relationships/diagramData" Target="../diagrams/data13.xml"/><Relationship Id="rId9" Type="http://schemas.openxmlformats.org/officeDocument/2006/relationships/image" Target="../media/image2.png"/><Relationship Id="rId14" Type="http://schemas.microsoft.com/office/2007/relationships/diagramDrawing" Target="../diagrams/drawing14.xml"/></Relationships>
</file>

<file path=ppt/slides/_rels/slide11.xml.rels><?xml version="1.0" encoding="UTF-8" standalone="yes"?>
<Relationships xmlns="http://schemas.openxmlformats.org/package/2006/relationships"><Relationship Id="rId8" Type="http://schemas.microsoft.com/office/2007/relationships/diagramDrawing" Target="../diagrams/drawing15.xml"/><Relationship Id="rId3" Type="http://schemas.openxmlformats.org/officeDocument/2006/relationships/notesSlide" Target="../notesSlides/notesSlide11.xml"/><Relationship Id="rId7" Type="http://schemas.openxmlformats.org/officeDocument/2006/relationships/diagramColors" Target="../diagrams/colors15.xml"/><Relationship Id="rId2" Type="http://schemas.openxmlformats.org/officeDocument/2006/relationships/slideLayout" Target="../slideLayouts/slideLayout2.xml"/><Relationship Id="rId1" Type="http://schemas.openxmlformats.org/officeDocument/2006/relationships/tags" Target="../tags/tag12.xml"/><Relationship Id="rId6" Type="http://schemas.openxmlformats.org/officeDocument/2006/relationships/diagramQuickStyle" Target="../diagrams/quickStyle15.xml"/><Relationship Id="rId5" Type="http://schemas.openxmlformats.org/officeDocument/2006/relationships/diagramLayout" Target="../diagrams/layout15.xml"/><Relationship Id="rId4" Type="http://schemas.openxmlformats.org/officeDocument/2006/relationships/diagramData" Target="../diagrams/data15.xml"/><Relationship Id="rId9" Type="http://schemas.openxmlformats.org/officeDocument/2006/relationships/image" Target="../media/image2.png"/></Relationships>
</file>

<file path=ppt/slides/_rels/slide12.xml.rels><?xml version="1.0" encoding="UTF-8" standalone="yes"?>
<Relationships xmlns="http://schemas.openxmlformats.org/package/2006/relationships"><Relationship Id="rId8" Type="http://schemas.microsoft.com/office/2007/relationships/diagramDrawing" Target="../diagrams/drawing16.xml"/><Relationship Id="rId3" Type="http://schemas.openxmlformats.org/officeDocument/2006/relationships/notesSlide" Target="../notesSlides/notesSlide12.xml"/><Relationship Id="rId7" Type="http://schemas.openxmlformats.org/officeDocument/2006/relationships/diagramColors" Target="../diagrams/colors16.xml"/><Relationship Id="rId2" Type="http://schemas.openxmlformats.org/officeDocument/2006/relationships/slideLayout" Target="../slideLayouts/slideLayout2.xml"/><Relationship Id="rId1" Type="http://schemas.openxmlformats.org/officeDocument/2006/relationships/tags" Target="../tags/tag13.xml"/><Relationship Id="rId6" Type="http://schemas.openxmlformats.org/officeDocument/2006/relationships/diagramQuickStyle" Target="../diagrams/quickStyle16.xml"/><Relationship Id="rId11" Type="http://schemas.openxmlformats.org/officeDocument/2006/relationships/hyperlink" Target="http://www.sba.gov/" TargetMode="External"/><Relationship Id="rId5" Type="http://schemas.openxmlformats.org/officeDocument/2006/relationships/diagramLayout" Target="../diagrams/layout16.xml"/><Relationship Id="rId10" Type="http://schemas.openxmlformats.org/officeDocument/2006/relationships/hyperlink" Target="mailto:kenneth.lujan@sba.gov" TargetMode="External"/><Relationship Id="rId4" Type="http://schemas.openxmlformats.org/officeDocument/2006/relationships/diagramData" Target="../diagrams/data16.xml"/><Relationship Id="rId9" Type="http://schemas.openxmlformats.org/officeDocument/2006/relationships/image" Target="../media/image2.png"/></Relationships>
</file>

<file path=ppt/slides/_rels/slide2.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notesSlide" Target="../notesSlides/notesSlide2.xml"/><Relationship Id="rId7" Type="http://schemas.openxmlformats.org/officeDocument/2006/relationships/diagramColors" Target="../diagrams/colors1.xml"/><Relationship Id="rId2" Type="http://schemas.openxmlformats.org/officeDocument/2006/relationships/slideLayout" Target="../slideLayouts/slideLayout2.xml"/><Relationship Id="rId1" Type="http://schemas.openxmlformats.org/officeDocument/2006/relationships/tags" Target="../tags/tag3.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 Id="rId9" Type="http://schemas.openxmlformats.org/officeDocument/2006/relationships/image" Target="../media/image2.png"/></Relationships>
</file>

<file path=ppt/slides/_rels/slide3.xml.rels><?xml version="1.0" encoding="UTF-8" standalone="yes"?>
<Relationships xmlns="http://schemas.openxmlformats.org/package/2006/relationships"><Relationship Id="rId8" Type="http://schemas.microsoft.com/office/2007/relationships/diagramDrawing" Target="../diagrams/drawing2.xml"/><Relationship Id="rId13" Type="http://schemas.openxmlformats.org/officeDocument/2006/relationships/diagramColors" Target="../diagrams/colors3.xml"/><Relationship Id="rId3" Type="http://schemas.openxmlformats.org/officeDocument/2006/relationships/notesSlide" Target="../notesSlides/notesSlide3.xml"/><Relationship Id="rId7" Type="http://schemas.openxmlformats.org/officeDocument/2006/relationships/diagramColors" Target="../diagrams/colors2.xml"/><Relationship Id="rId12" Type="http://schemas.openxmlformats.org/officeDocument/2006/relationships/diagramQuickStyle" Target="../diagrams/quickStyle3.xml"/><Relationship Id="rId2" Type="http://schemas.openxmlformats.org/officeDocument/2006/relationships/slideLayout" Target="../slideLayouts/slideLayout2.xml"/><Relationship Id="rId1" Type="http://schemas.openxmlformats.org/officeDocument/2006/relationships/tags" Target="../tags/tag4.xml"/><Relationship Id="rId6" Type="http://schemas.openxmlformats.org/officeDocument/2006/relationships/diagramQuickStyle" Target="../diagrams/quickStyle2.xml"/><Relationship Id="rId11" Type="http://schemas.openxmlformats.org/officeDocument/2006/relationships/diagramLayout" Target="../diagrams/layout3.xml"/><Relationship Id="rId5" Type="http://schemas.openxmlformats.org/officeDocument/2006/relationships/diagramLayout" Target="../diagrams/layout2.xml"/><Relationship Id="rId10" Type="http://schemas.openxmlformats.org/officeDocument/2006/relationships/diagramData" Target="../diagrams/data3.xml"/><Relationship Id="rId4" Type="http://schemas.openxmlformats.org/officeDocument/2006/relationships/diagramData" Target="../diagrams/data2.xml"/><Relationship Id="rId9" Type="http://schemas.openxmlformats.org/officeDocument/2006/relationships/image" Target="../media/image2.png"/><Relationship Id="rId14" Type="http://schemas.microsoft.com/office/2007/relationships/diagramDrawing" Target="../diagrams/drawing3.xml"/></Relationships>
</file>

<file path=ppt/slides/_rels/slide4.xml.rels><?xml version="1.0" encoding="UTF-8" standalone="yes"?>
<Relationships xmlns="http://schemas.openxmlformats.org/package/2006/relationships"><Relationship Id="rId8" Type="http://schemas.microsoft.com/office/2007/relationships/diagramDrawing" Target="../diagrams/drawing4.xml"/><Relationship Id="rId13" Type="http://schemas.openxmlformats.org/officeDocument/2006/relationships/diagramColors" Target="../diagrams/colors5.xml"/><Relationship Id="rId3" Type="http://schemas.openxmlformats.org/officeDocument/2006/relationships/notesSlide" Target="../notesSlides/notesSlide4.xml"/><Relationship Id="rId7" Type="http://schemas.openxmlformats.org/officeDocument/2006/relationships/diagramColors" Target="../diagrams/colors4.xml"/><Relationship Id="rId12" Type="http://schemas.openxmlformats.org/officeDocument/2006/relationships/diagramQuickStyle" Target="../diagrams/quickStyle5.xml"/><Relationship Id="rId2" Type="http://schemas.openxmlformats.org/officeDocument/2006/relationships/slideLayout" Target="../slideLayouts/slideLayout2.xml"/><Relationship Id="rId1" Type="http://schemas.openxmlformats.org/officeDocument/2006/relationships/tags" Target="../tags/tag5.xml"/><Relationship Id="rId6" Type="http://schemas.openxmlformats.org/officeDocument/2006/relationships/diagramQuickStyle" Target="../diagrams/quickStyle4.xml"/><Relationship Id="rId11" Type="http://schemas.openxmlformats.org/officeDocument/2006/relationships/diagramLayout" Target="../diagrams/layout5.xml"/><Relationship Id="rId5" Type="http://schemas.openxmlformats.org/officeDocument/2006/relationships/diagramLayout" Target="../diagrams/layout4.xml"/><Relationship Id="rId10" Type="http://schemas.openxmlformats.org/officeDocument/2006/relationships/diagramData" Target="../diagrams/data5.xml"/><Relationship Id="rId4" Type="http://schemas.openxmlformats.org/officeDocument/2006/relationships/diagramData" Target="../diagrams/data4.xml"/><Relationship Id="rId9" Type="http://schemas.openxmlformats.org/officeDocument/2006/relationships/image" Target="../media/image2.png"/><Relationship Id="rId14" Type="http://schemas.microsoft.com/office/2007/relationships/diagramDrawing" Target="../diagrams/drawing5.xml"/></Relationships>
</file>

<file path=ppt/slides/_rels/slide5.xml.rels><?xml version="1.0" encoding="UTF-8" standalone="yes"?>
<Relationships xmlns="http://schemas.openxmlformats.org/package/2006/relationships"><Relationship Id="rId8" Type="http://schemas.microsoft.com/office/2007/relationships/diagramDrawing" Target="../diagrams/drawing6.xml"/><Relationship Id="rId3" Type="http://schemas.openxmlformats.org/officeDocument/2006/relationships/notesSlide" Target="../notesSlides/notesSlide5.xml"/><Relationship Id="rId7" Type="http://schemas.openxmlformats.org/officeDocument/2006/relationships/diagramColors" Target="../diagrams/colors6.xml"/><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diagramQuickStyle" Target="../diagrams/quickStyle6.xml"/><Relationship Id="rId5" Type="http://schemas.openxmlformats.org/officeDocument/2006/relationships/diagramLayout" Target="../diagrams/layout6.xml"/><Relationship Id="rId4" Type="http://schemas.openxmlformats.org/officeDocument/2006/relationships/diagramData" Target="../diagrams/data6.xml"/><Relationship Id="rId9" Type="http://schemas.openxmlformats.org/officeDocument/2006/relationships/image" Target="../media/image2.png"/></Relationships>
</file>

<file path=ppt/slides/_rels/slide6.xml.rels><?xml version="1.0" encoding="UTF-8" standalone="yes"?>
<Relationships xmlns="http://schemas.openxmlformats.org/package/2006/relationships"><Relationship Id="rId8" Type="http://schemas.microsoft.com/office/2007/relationships/diagramDrawing" Target="../diagrams/drawing7.xml"/><Relationship Id="rId13" Type="http://schemas.openxmlformats.org/officeDocument/2006/relationships/diagramColors" Target="../diagrams/colors8.xml"/><Relationship Id="rId3" Type="http://schemas.openxmlformats.org/officeDocument/2006/relationships/notesSlide" Target="../notesSlides/notesSlide6.xml"/><Relationship Id="rId7" Type="http://schemas.openxmlformats.org/officeDocument/2006/relationships/diagramColors" Target="../diagrams/colors7.xml"/><Relationship Id="rId12" Type="http://schemas.openxmlformats.org/officeDocument/2006/relationships/diagramQuickStyle" Target="../diagrams/quickStyle8.xml"/><Relationship Id="rId2" Type="http://schemas.openxmlformats.org/officeDocument/2006/relationships/slideLayout" Target="../slideLayouts/slideLayout2.xml"/><Relationship Id="rId1" Type="http://schemas.openxmlformats.org/officeDocument/2006/relationships/tags" Target="../tags/tag7.xml"/><Relationship Id="rId6" Type="http://schemas.openxmlformats.org/officeDocument/2006/relationships/diagramQuickStyle" Target="../diagrams/quickStyle7.xml"/><Relationship Id="rId11" Type="http://schemas.openxmlformats.org/officeDocument/2006/relationships/diagramLayout" Target="../diagrams/layout8.xml"/><Relationship Id="rId5" Type="http://schemas.openxmlformats.org/officeDocument/2006/relationships/diagramLayout" Target="../diagrams/layout7.xml"/><Relationship Id="rId10" Type="http://schemas.openxmlformats.org/officeDocument/2006/relationships/diagramData" Target="../diagrams/data8.xml"/><Relationship Id="rId4" Type="http://schemas.openxmlformats.org/officeDocument/2006/relationships/diagramData" Target="../diagrams/data7.xml"/><Relationship Id="rId9" Type="http://schemas.openxmlformats.org/officeDocument/2006/relationships/image" Target="../media/image2.png"/><Relationship Id="rId14" Type="http://schemas.microsoft.com/office/2007/relationships/diagramDrawing" Target="../diagrams/drawing8.xml"/></Relationships>
</file>

<file path=ppt/slides/_rels/slide7.xml.rels><?xml version="1.0" encoding="UTF-8" standalone="yes"?>
<Relationships xmlns="http://schemas.openxmlformats.org/package/2006/relationships"><Relationship Id="rId8" Type="http://schemas.microsoft.com/office/2007/relationships/diagramDrawing" Target="../diagrams/drawing9.xml"/><Relationship Id="rId3" Type="http://schemas.openxmlformats.org/officeDocument/2006/relationships/notesSlide" Target="../notesSlides/notesSlide7.xml"/><Relationship Id="rId7" Type="http://schemas.openxmlformats.org/officeDocument/2006/relationships/diagramColors" Target="../diagrams/colors9.xml"/><Relationship Id="rId2" Type="http://schemas.openxmlformats.org/officeDocument/2006/relationships/slideLayout" Target="../slideLayouts/slideLayout2.xml"/><Relationship Id="rId1" Type="http://schemas.openxmlformats.org/officeDocument/2006/relationships/tags" Target="../tags/tag8.xml"/><Relationship Id="rId6" Type="http://schemas.openxmlformats.org/officeDocument/2006/relationships/diagramQuickStyle" Target="../diagrams/quickStyle9.xml"/><Relationship Id="rId5" Type="http://schemas.openxmlformats.org/officeDocument/2006/relationships/diagramLayout" Target="../diagrams/layout9.xml"/><Relationship Id="rId4" Type="http://schemas.openxmlformats.org/officeDocument/2006/relationships/diagramData" Target="../diagrams/data9.xml"/><Relationship Id="rId9" Type="http://schemas.openxmlformats.org/officeDocument/2006/relationships/image" Target="../media/image2.png"/></Relationships>
</file>

<file path=ppt/slides/_rels/slide8.xml.rels><?xml version="1.0" encoding="UTF-8" standalone="yes"?>
<Relationships xmlns="http://schemas.openxmlformats.org/package/2006/relationships"><Relationship Id="rId8" Type="http://schemas.microsoft.com/office/2007/relationships/diagramDrawing" Target="../diagrams/drawing10.xml"/><Relationship Id="rId13" Type="http://schemas.openxmlformats.org/officeDocument/2006/relationships/diagramColors" Target="../diagrams/colors11.xml"/><Relationship Id="rId3" Type="http://schemas.openxmlformats.org/officeDocument/2006/relationships/notesSlide" Target="../notesSlides/notesSlide8.xml"/><Relationship Id="rId7" Type="http://schemas.openxmlformats.org/officeDocument/2006/relationships/diagramColors" Target="../diagrams/colors10.xml"/><Relationship Id="rId12" Type="http://schemas.openxmlformats.org/officeDocument/2006/relationships/diagramQuickStyle" Target="../diagrams/quickStyle11.xml"/><Relationship Id="rId2" Type="http://schemas.openxmlformats.org/officeDocument/2006/relationships/slideLayout" Target="../slideLayouts/slideLayout2.xml"/><Relationship Id="rId1" Type="http://schemas.openxmlformats.org/officeDocument/2006/relationships/tags" Target="../tags/tag9.xml"/><Relationship Id="rId6" Type="http://schemas.openxmlformats.org/officeDocument/2006/relationships/diagramQuickStyle" Target="../diagrams/quickStyle10.xml"/><Relationship Id="rId11" Type="http://schemas.openxmlformats.org/officeDocument/2006/relationships/diagramLayout" Target="../diagrams/layout11.xml"/><Relationship Id="rId5" Type="http://schemas.openxmlformats.org/officeDocument/2006/relationships/diagramLayout" Target="../diagrams/layout10.xml"/><Relationship Id="rId10" Type="http://schemas.openxmlformats.org/officeDocument/2006/relationships/diagramData" Target="../diagrams/data11.xml"/><Relationship Id="rId4" Type="http://schemas.openxmlformats.org/officeDocument/2006/relationships/diagramData" Target="../diagrams/data10.xml"/><Relationship Id="rId9" Type="http://schemas.openxmlformats.org/officeDocument/2006/relationships/image" Target="../media/image2.png"/><Relationship Id="rId14" Type="http://schemas.microsoft.com/office/2007/relationships/diagramDrawing" Target="../diagrams/drawing11.xml"/></Relationships>
</file>

<file path=ppt/slides/_rels/slide9.xml.rels><?xml version="1.0" encoding="UTF-8" standalone="yes"?>
<Relationships xmlns="http://schemas.openxmlformats.org/package/2006/relationships"><Relationship Id="rId8" Type="http://schemas.microsoft.com/office/2007/relationships/diagramDrawing" Target="../diagrams/drawing12.xml"/><Relationship Id="rId3" Type="http://schemas.openxmlformats.org/officeDocument/2006/relationships/notesSlide" Target="../notesSlides/notesSlide9.xml"/><Relationship Id="rId7" Type="http://schemas.openxmlformats.org/officeDocument/2006/relationships/diagramColors" Target="../diagrams/colors12.xml"/><Relationship Id="rId2" Type="http://schemas.openxmlformats.org/officeDocument/2006/relationships/slideLayout" Target="../slideLayouts/slideLayout2.xml"/><Relationship Id="rId1" Type="http://schemas.openxmlformats.org/officeDocument/2006/relationships/tags" Target="../tags/tag10.xml"/><Relationship Id="rId6" Type="http://schemas.openxmlformats.org/officeDocument/2006/relationships/diagramQuickStyle" Target="../diagrams/quickStyle12.xml"/><Relationship Id="rId5" Type="http://schemas.openxmlformats.org/officeDocument/2006/relationships/diagramLayout" Target="../diagrams/layout12.xml"/><Relationship Id="rId4" Type="http://schemas.openxmlformats.org/officeDocument/2006/relationships/diagramData" Target="../diagrams/data12.xml"/><Relationship Id="rId9"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048000"/>
            <a:ext cx="6400800" cy="2667000"/>
          </a:xfrm>
        </p:spPr>
        <p:txBody>
          <a:bodyPr rtlCol="0">
            <a:normAutofit/>
          </a:bodyPr>
          <a:lstStyle/>
          <a:p>
            <a:pPr eaLnBrk="1" fontAlgn="auto" hangingPunct="1">
              <a:spcAft>
                <a:spcPts val="0"/>
              </a:spcAft>
              <a:buFont typeface="Arial" pitchFamily="34" charset="0"/>
              <a:buNone/>
              <a:defRPr/>
            </a:pPr>
            <a:r>
              <a:rPr lang="en-US" sz="1800" b="1" dirty="0" smtClean="0">
                <a:solidFill>
                  <a:schemeClr val="tx1"/>
                </a:solidFill>
                <a:latin typeface="+mj-lt"/>
              </a:rPr>
              <a:t>Guam Branch Office</a:t>
            </a:r>
            <a:endParaRPr lang="en-US" sz="1800" dirty="0" smtClean="0"/>
          </a:p>
        </p:txBody>
      </p:sp>
      <p:pic>
        <p:nvPicPr>
          <p:cNvPr id="2051" name="Picture 7" descr="SBA 2c logo blk type +s"/>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19400" y="4114800"/>
            <a:ext cx="3619500"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2" name="TextBox 4"/>
          <p:cNvSpPr txBox="1">
            <a:spLocks noChangeArrowheads="1"/>
          </p:cNvSpPr>
          <p:nvPr/>
        </p:nvSpPr>
        <p:spPr bwMode="auto">
          <a:xfrm>
            <a:off x="0" y="5791200"/>
            <a:ext cx="9144000" cy="369888"/>
          </a:xfrm>
          <a:prstGeom prst="rect">
            <a:avLst/>
          </a:prstGeom>
          <a:solidFill>
            <a:srgbClr val="00ADEF">
              <a:alpha val="90195"/>
            </a:srgbClr>
          </a:solidFill>
          <a:ln w="9525">
            <a:solidFill>
              <a:srgbClr val="13392A"/>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b="1" dirty="0">
                <a:latin typeface="Calibri" pitchFamily="34" charset="0"/>
              </a:rPr>
              <a:t>-- </a:t>
            </a:r>
            <a:r>
              <a:rPr lang="en-US" b="1" dirty="0" smtClean="0">
                <a:latin typeface="Calibri" pitchFamily="34" charset="0"/>
              </a:rPr>
              <a:t>Small Business is Our Business </a:t>
            </a:r>
            <a:r>
              <a:rPr lang="en-US" b="1" dirty="0">
                <a:latin typeface="Calibri" pitchFamily="34" charset="0"/>
              </a:rPr>
              <a:t>--</a:t>
            </a:r>
          </a:p>
        </p:txBody>
      </p:sp>
      <p:sp>
        <p:nvSpPr>
          <p:cNvPr id="2053" name="Rectangle 5"/>
          <p:cNvSpPr>
            <a:spLocks noChangeArrowheads="1"/>
          </p:cNvSpPr>
          <p:nvPr/>
        </p:nvSpPr>
        <p:spPr bwMode="auto">
          <a:xfrm>
            <a:off x="3619500" y="3505200"/>
            <a:ext cx="19050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dirty="0" smtClean="0">
                <a:latin typeface="Calibri" pitchFamily="34" charset="0"/>
              </a:rPr>
              <a:t>August 27, 2013</a:t>
            </a:r>
            <a:endParaRPr lang="en-US" dirty="0">
              <a:latin typeface="Calibri" pitchFamily="34" charset="0"/>
            </a:endParaRPr>
          </a:p>
        </p:txBody>
      </p:sp>
      <p:sp>
        <p:nvSpPr>
          <p:cNvPr id="8" name="Rounded Rectangle 7"/>
          <p:cNvSpPr/>
          <p:nvPr/>
        </p:nvSpPr>
        <p:spPr>
          <a:xfrm>
            <a:off x="609600" y="533400"/>
            <a:ext cx="8001000" cy="2133600"/>
          </a:xfrm>
          <a:prstGeom prst="roundRect">
            <a:avLst/>
          </a:prstGeom>
          <a:solidFill>
            <a:srgbClr val="0F3B69"/>
          </a:solidFill>
          <a:ln>
            <a:solidFill>
              <a:srgbClr val="13392A"/>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4400" b="1" i="1" dirty="0" smtClean="0">
                <a:solidFill>
                  <a:schemeClr val="bg1"/>
                </a:solidFill>
              </a:rPr>
              <a:t>GET THE EDGE</a:t>
            </a:r>
            <a:endParaRPr lang="en-US" sz="3200" b="1" dirty="0">
              <a:solidFill>
                <a:schemeClr val="bg1"/>
              </a:solidFill>
            </a:endParaRPr>
          </a:p>
        </p:txBody>
      </p:sp>
    </p:spTree>
    <p:custDataLst>
      <p:tags r:id="rId1"/>
    </p:custData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extLst>
              <p:ext uri="{D42A27DB-BD31-4B8C-83A1-F6EECF244321}">
                <p14:modId xmlns:p14="http://schemas.microsoft.com/office/powerpoint/2010/main" val="904705423"/>
              </p:ext>
            </p:extLst>
          </p:nvPr>
        </p:nvGraphicFramePr>
        <p:xfrm>
          <a:off x="457200" y="76200"/>
          <a:ext cx="8229600" cy="1143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pic>
        <p:nvPicPr>
          <p:cNvPr id="3075" name="Picture 7" descr="SBA 2c logo blk type +s"/>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47700" y="5614988"/>
            <a:ext cx="1746250" cy="769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7" name="Content Placeholder 8"/>
          <p:cNvSpPr>
            <a:spLocks noGrp="1"/>
          </p:cNvSpPr>
          <p:nvPr>
            <p:ph idx="1"/>
          </p:nvPr>
        </p:nvSpPr>
        <p:spPr/>
        <p:txBody>
          <a:bodyPr/>
          <a:lstStyle/>
          <a:p>
            <a:pPr marL="0" indent="0" eaLnBrk="1" hangingPunct="1">
              <a:buNone/>
            </a:pPr>
            <a:endParaRPr lang="en-US" sz="2800" dirty="0" smtClean="0"/>
          </a:p>
          <a:p>
            <a:pPr eaLnBrk="1" hangingPunct="1"/>
            <a:endParaRPr lang="en-US" sz="2800" dirty="0" smtClean="0"/>
          </a:p>
        </p:txBody>
      </p:sp>
      <p:graphicFrame>
        <p:nvGraphicFramePr>
          <p:cNvPr id="3" name="Diagram 2"/>
          <p:cNvGraphicFramePr/>
          <p:nvPr>
            <p:extLst>
              <p:ext uri="{D42A27DB-BD31-4B8C-83A1-F6EECF244321}">
                <p14:modId xmlns:p14="http://schemas.microsoft.com/office/powerpoint/2010/main" val="3433268200"/>
              </p:ext>
            </p:extLst>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10" r:lo="rId11" r:qs="rId12" r:cs="rId13"/>
          </a:graphicData>
        </a:graphic>
      </p:graphicFrame>
      <p:sp>
        <p:nvSpPr>
          <p:cNvPr id="8" name="TextBox 4"/>
          <p:cNvSpPr txBox="1">
            <a:spLocks noChangeArrowheads="1"/>
          </p:cNvSpPr>
          <p:nvPr/>
        </p:nvSpPr>
        <p:spPr bwMode="auto">
          <a:xfrm>
            <a:off x="2590800" y="5791200"/>
            <a:ext cx="6553200" cy="369888"/>
          </a:xfrm>
          <a:prstGeom prst="rect">
            <a:avLst/>
          </a:prstGeom>
          <a:solidFill>
            <a:srgbClr val="00ADEF">
              <a:alpha val="90195"/>
            </a:srgbClr>
          </a:solidFill>
          <a:ln w="9525">
            <a:solidFill>
              <a:srgbClr val="13392A"/>
            </a:solidFill>
            <a:miter lim="800000"/>
            <a:headEnd/>
            <a:tailEnd/>
          </a:ln>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b="1" dirty="0">
                <a:latin typeface="Calibri" pitchFamily="34" charset="0"/>
              </a:rPr>
              <a:t>-- </a:t>
            </a:r>
            <a:r>
              <a:rPr lang="en-US" b="1" dirty="0" smtClean="0">
                <a:latin typeface="Calibri" pitchFamily="34" charset="0"/>
              </a:rPr>
              <a:t>Small Business is Our Business </a:t>
            </a:r>
            <a:r>
              <a:rPr lang="en-US" b="1" dirty="0">
                <a:latin typeface="Calibri" pitchFamily="34" charset="0"/>
              </a:rPr>
              <a:t>--</a:t>
            </a:r>
          </a:p>
        </p:txBody>
      </p:sp>
    </p:spTree>
    <p:custDataLst>
      <p:tags r:id="rId1"/>
    </p:custDataLst>
    <p:extLst>
      <p:ext uri="{BB962C8B-B14F-4D97-AF65-F5344CB8AC3E}">
        <p14:creationId xmlns:p14="http://schemas.microsoft.com/office/powerpoint/2010/main" val="33253912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extLst>
              <p:ext uri="{D42A27DB-BD31-4B8C-83A1-F6EECF244321}">
                <p14:modId xmlns:p14="http://schemas.microsoft.com/office/powerpoint/2010/main" val="2217607976"/>
              </p:ext>
            </p:extLst>
          </p:nvPr>
        </p:nvGraphicFramePr>
        <p:xfrm>
          <a:off x="457200" y="274638"/>
          <a:ext cx="8229600" cy="1143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pic>
        <p:nvPicPr>
          <p:cNvPr id="5123" name="Picture 7" descr="SBA 2c logo blk type +s"/>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47700" y="5614988"/>
            <a:ext cx="1746250" cy="769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4" name="Content Placeholder 8"/>
          <p:cNvSpPr>
            <a:spLocks noGrp="1"/>
          </p:cNvSpPr>
          <p:nvPr>
            <p:ph idx="1"/>
          </p:nvPr>
        </p:nvSpPr>
        <p:spPr/>
        <p:txBody>
          <a:bodyPr/>
          <a:lstStyle/>
          <a:p>
            <a:pPr lvl="1" eaLnBrk="1" hangingPunct="1">
              <a:buFont typeface="Arial" charset="0"/>
              <a:buNone/>
            </a:pPr>
            <a:r>
              <a:rPr lang="en-US" sz="2000" dirty="0" smtClean="0"/>
              <a:t> </a:t>
            </a:r>
          </a:p>
          <a:p>
            <a:pPr lvl="1" eaLnBrk="1" hangingPunct="1"/>
            <a:endParaRPr lang="en-US" sz="2000" dirty="0" smtClean="0"/>
          </a:p>
        </p:txBody>
      </p:sp>
      <p:sp>
        <p:nvSpPr>
          <p:cNvPr id="6" name="TextBox 4"/>
          <p:cNvSpPr txBox="1">
            <a:spLocks noChangeArrowheads="1"/>
          </p:cNvSpPr>
          <p:nvPr/>
        </p:nvSpPr>
        <p:spPr bwMode="auto">
          <a:xfrm>
            <a:off x="2590800" y="5791200"/>
            <a:ext cx="6553200" cy="369888"/>
          </a:xfrm>
          <a:prstGeom prst="rect">
            <a:avLst/>
          </a:prstGeom>
          <a:solidFill>
            <a:srgbClr val="00ADEF">
              <a:alpha val="90195"/>
            </a:srgbClr>
          </a:solidFill>
          <a:ln w="9525">
            <a:solidFill>
              <a:srgbClr val="13392A"/>
            </a:solidFill>
            <a:miter lim="800000"/>
            <a:headEnd/>
            <a:tailEnd/>
          </a:ln>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b="1" dirty="0">
                <a:latin typeface="Calibri" pitchFamily="34" charset="0"/>
              </a:rPr>
              <a:t>-- </a:t>
            </a:r>
            <a:r>
              <a:rPr lang="en-US" b="1" dirty="0" smtClean="0">
                <a:latin typeface="Calibri" pitchFamily="34" charset="0"/>
              </a:rPr>
              <a:t>Small Business is Our Business </a:t>
            </a:r>
            <a:r>
              <a:rPr lang="en-US" b="1" dirty="0">
                <a:latin typeface="Calibri" pitchFamily="34" charset="0"/>
              </a:rPr>
              <a:t>--</a:t>
            </a:r>
          </a:p>
        </p:txBody>
      </p:sp>
      <p:sp>
        <p:nvSpPr>
          <p:cNvPr id="7" name="TextBox 6"/>
          <p:cNvSpPr txBox="1"/>
          <p:nvPr/>
        </p:nvSpPr>
        <p:spPr>
          <a:xfrm>
            <a:off x="838200" y="1752600"/>
            <a:ext cx="7848600" cy="3293209"/>
          </a:xfrm>
          <a:prstGeom prst="rect">
            <a:avLst/>
          </a:prstGeom>
          <a:noFill/>
        </p:spPr>
        <p:txBody>
          <a:bodyPr wrap="square" rtlCol="0">
            <a:spAutoFit/>
          </a:bodyPr>
          <a:lstStyle/>
          <a:p>
            <a:r>
              <a:rPr lang="en-US" sz="2800" b="1" dirty="0" smtClean="0">
                <a:effectLst>
                  <a:outerShdw blurRad="38100" dist="38100" dir="2700000" algn="tl">
                    <a:srgbClr val="000000">
                      <a:alpha val="43137"/>
                    </a:srgbClr>
                  </a:outerShdw>
                </a:effectLst>
              </a:rPr>
              <a:t>Advocacy –</a:t>
            </a:r>
          </a:p>
          <a:p>
            <a:endParaRPr lang="en-US" dirty="0"/>
          </a:p>
          <a:p>
            <a:pPr marL="285750" indent="-285750">
              <a:buFont typeface="Arial" pitchFamily="34" charset="0"/>
              <a:buChar char="•"/>
            </a:pPr>
            <a:r>
              <a:rPr lang="en-US" sz="2400" b="1" dirty="0" smtClean="0"/>
              <a:t>Established in 1976 to effectively represent small business owners during federal legislative and rule-making processes.</a:t>
            </a:r>
          </a:p>
          <a:p>
            <a:endParaRPr lang="en-US" sz="2400" b="1" dirty="0" smtClean="0"/>
          </a:p>
          <a:p>
            <a:pPr marL="285750" indent="-285750">
              <a:buFont typeface="Arial" pitchFamily="34" charset="0"/>
              <a:buChar char="•"/>
            </a:pPr>
            <a:r>
              <a:rPr lang="en-US" sz="2400" b="1" dirty="0" smtClean="0"/>
              <a:t>To reduce the burdens that federal policies impose on small firms.</a:t>
            </a:r>
            <a:endParaRPr lang="en-US" dirty="0"/>
          </a:p>
          <a:p>
            <a:endParaRPr lang="en-US" dirty="0"/>
          </a:p>
        </p:txBody>
      </p:sp>
    </p:spTree>
    <p:custDataLst>
      <p:tags r:id="rId1"/>
    </p:custDataLst>
    <p:extLst>
      <p:ext uri="{BB962C8B-B14F-4D97-AF65-F5344CB8AC3E}">
        <p14:creationId xmlns:p14="http://schemas.microsoft.com/office/powerpoint/2010/main" val="197373673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nvGraphicFramePr>
        <p:xfrm>
          <a:off x="457200" y="274638"/>
          <a:ext cx="8229600" cy="1143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pic>
        <p:nvPicPr>
          <p:cNvPr id="24579" name="Picture 7" descr="SBA 2c logo blk type +s"/>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47700" y="5614988"/>
            <a:ext cx="1746250" cy="769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80" name="Content Placeholder 8"/>
          <p:cNvSpPr>
            <a:spLocks noGrp="1"/>
          </p:cNvSpPr>
          <p:nvPr>
            <p:ph idx="1"/>
          </p:nvPr>
        </p:nvSpPr>
        <p:spPr/>
        <p:txBody>
          <a:bodyPr/>
          <a:lstStyle/>
          <a:p>
            <a:pPr eaLnBrk="1" hangingPunct="1"/>
            <a:r>
              <a:rPr lang="en-US" sz="2400" dirty="0" smtClean="0"/>
              <a:t>Thank you for the opportunity to explain our programs</a:t>
            </a:r>
          </a:p>
          <a:p>
            <a:pPr eaLnBrk="1" hangingPunct="1"/>
            <a:r>
              <a:rPr lang="en-US" sz="2400" dirty="0" smtClean="0"/>
              <a:t>Please contact me with any questions you may have at </a:t>
            </a:r>
            <a:r>
              <a:rPr lang="en-US" sz="2400" dirty="0" smtClean="0">
                <a:hlinkClick r:id="rId10"/>
              </a:rPr>
              <a:t>kenneth.lujan@sba.gov</a:t>
            </a:r>
            <a:r>
              <a:rPr lang="en-US" sz="2400" dirty="0" smtClean="0"/>
              <a:t> or call </a:t>
            </a:r>
            <a:r>
              <a:rPr lang="en-US" sz="2400" dirty="0" smtClean="0"/>
              <a:t>472-7277 or 688-9920.</a:t>
            </a:r>
            <a:endParaRPr lang="en-US" sz="2400" dirty="0" smtClean="0"/>
          </a:p>
          <a:p>
            <a:pPr eaLnBrk="1" hangingPunct="1"/>
            <a:r>
              <a:rPr lang="en-US" sz="2400" dirty="0" smtClean="0"/>
              <a:t>Guam Branch Office address:</a:t>
            </a:r>
          </a:p>
          <a:p>
            <a:pPr lvl="1" eaLnBrk="1" hangingPunct="1"/>
            <a:r>
              <a:rPr lang="en-US" sz="2400" dirty="0" smtClean="0"/>
              <a:t>400 Route 8, Ste. 302, </a:t>
            </a:r>
            <a:r>
              <a:rPr lang="en-US" sz="2400" dirty="0" err="1" smtClean="0"/>
              <a:t>Hagatna</a:t>
            </a:r>
            <a:r>
              <a:rPr lang="en-US" sz="2400" dirty="0" smtClean="0"/>
              <a:t>, Guam  96932</a:t>
            </a:r>
          </a:p>
          <a:p>
            <a:pPr eaLnBrk="1" hangingPunct="1"/>
            <a:r>
              <a:rPr lang="en-US" sz="2400" dirty="0"/>
              <a:t>Remember to periodically visit our website at </a:t>
            </a:r>
            <a:r>
              <a:rPr lang="en-US" sz="2400" u="sng" dirty="0">
                <a:hlinkClick r:id="rId11"/>
              </a:rPr>
              <a:t>http://</a:t>
            </a:r>
            <a:r>
              <a:rPr lang="en-US" sz="2400" u="sng" dirty="0" smtClean="0">
                <a:hlinkClick r:id="rId11"/>
              </a:rPr>
              <a:t>www.sba.gov/</a:t>
            </a:r>
            <a:r>
              <a:rPr lang="en-US" sz="2400" dirty="0" smtClean="0"/>
              <a:t> </a:t>
            </a:r>
            <a:r>
              <a:rPr lang="en-US" sz="2400" dirty="0"/>
              <a:t>for </a:t>
            </a:r>
            <a:r>
              <a:rPr lang="en-US" sz="2400" dirty="0" smtClean="0"/>
              <a:t>the latest information.</a:t>
            </a:r>
          </a:p>
        </p:txBody>
      </p:sp>
      <p:sp>
        <p:nvSpPr>
          <p:cNvPr id="6" name="TextBox 4"/>
          <p:cNvSpPr txBox="1">
            <a:spLocks noChangeArrowheads="1"/>
          </p:cNvSpPr>
          <p:nvPr/>
        </p:nvSpPr>
        <p:spPr bwMode="auto">
          <a:xfrm>
            <a:off x="2590800" y="5791200"/>
            <a:ext cx="6553200" cy="369888"/>
          </a:xfrm>
          <a:prstGeom prst="rect">
            <a:avLst/>
          </a:prstGeom>
          <a:solidFill>
            <a:srgbClr val="00ADEF">
              <a:alpha val="90195"/>
            </a:srgbClr>
          </a:solidFill>
          <a:ln w="9525">
            <a:solidFill>
              <a:srgbClr val="13392A"/>
            </a:solidFill>
            <a:miter lim="800000"/>
            <a:headEnd/>
            <a:tailEnd/>
          </a:ln>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b="1" dirty="0">
                <a:latin typeface="Calibri" pitchFamily="34" charset="0"/>
              </a:rPr>
              <a:t>-- </a:t>
            </a:r>
            <a:r>
              <a:rPr lang="en-US" b="1" dirty="0" smtClean="0">
                <a:latin typeface="Calibri" pitchFamily="34" charset="0"/>
              </a:rPr>
              <a:t>Small Business is Our Business </a:t>
            </a:r>
            <a:r>
              <a:rPr lang="en-US" b="1" dirty="0">
                <a:latin typeface="Calibri" pitchFamily="34" charset="0"/>
              </a:rPr>
              <a:t>--</a:t>
            </a:r>
          </a:p>
        </p:txBody>
      </p:sp>
    </p:spTree>
    <p:custDataLst>
      <p:tags r:id="rId1"/>
    </p:custData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extLst>
              <p:ext uri="{D42A27DB-BD31-4B8C-83A1-F6EECF244321}">
                <p14:modId xmlns:p14="http://schemas.microsoft.com/office/powerpoint/2010/main" val="1619660458"/>
              </p:ext>
            </p:extLst>
          </p:nvPr>
        </p:nvGraphicFramePr>
        <p:xfrm>
          <a:off x="457200" y="228600"/>
          <a:ext cx="8229600" cy="1143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pic>
        <p:nvPicPr>
          <p:cNvPr id="3075" name="Picture 7" descr="SBA 2c logo blk type +s"/>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47700" y="5614988"/>
            <a:ext cx="1746250" cy="769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7" name="Content Placeholder 8"/>
          <p:cNvSpPr>
            <a:spLocks noGrp="1"/>
          </p:cNvSpPr>
          <p:nvPr>
            <p:ph idx="1"/>
          </p:nvPr>
        </p:nvSpPr>
        <p:spPr/>
        <p:txBody>
          <a:bodyPr/>
          <a:lstStyle/>
          <a:p>
            <a:pPr eaLnBrk="1" hangingPunct="1"/>
            <a:r>
              <a:rPr lang="en-US" sz="2800" dirty="0" smtClean="0"/>
              <a:t>Created </a:t>
            </a:r>
            <a:r>
              <a:rPr lang="en-US" sz="2800" dirty="0"/>
              <a:t>in 1953 as an independent </a:t>
            </a:r>
            <a:r>
              <a:rPr lang="en-US" sz="2800" dirty="0" smtClean="0"/>
              <a:t>agency</a:t>
            </a:r>
          </a:p>
          <a:p>
            <a:pPr eaLnBrk="1" hangingPunct="1"/>
            <a:r>
              <a:rPr lang="en-US" sz="2800" dirty="0" smtClean="0"/>
              <a:t>Aid</a:t>
            </a:r>
            <a:r>
              <a:rPr lang="en-US" sz="2800" dirty="0"/>
              <a:t>, counsel, assist and protect the interests of small business concerns, to preserve free competitive enterprise and to maintain and strengthen the overall economy of our nation</a:t>
            </a:r>
            <a:r>
              <a:rPr lang="en-US" sz="2800" dirty="0" smtClean="0"/>
              <a:t>.</a:t>
            </a:r>
          </a:p>
          <a:p>
            <a:pPr eaLnBrk="1" hangingPunct="1"/>
            <a:r>
              <a:rPr lang="en-US" sz="2800" dirty="0" smtClean="0"/>
              <a:t>Help </a:t>
            </a:r>
            <a:r>
              <a:rPr lang="en-US" sz="2800" dirty="0"/>
              <a:t>Americans start, build and grow </a:t>
            </a:r>
            <a:r>
              <a:rPr lang="en-US" sz="2800" dirty="0" smtClean="0"/>
              <a:t>businesses through </a:t>
            </a:r>
            <a:r>
              <a:rPr lang="en-US" sz="2800" dirty="0"/>
              <a:t>an extensive network of field offices and partnerships with public and private </a:t>
            </a:r>
            <a:r>
              <a:rPr lang="en-US" sz="2800" dirty="0" smtClean="0"/>
              <a:t>organizations</a:t>
            </a:r>
            <a:r>
              <a:rPr lang="en-US" sz="2800" dirty="0"/>
              <a:t>.</a:t>
            </a:r>
            <a:endParaRPr lang="en-US" sz="2800" dirty="0" smtClean="0"/>
          </a:p>
        </p:txBody>
      </p:sp>
      <p:sp>
        <p:nvSpPr>
          <p:cNvPr id="6" name="TextBox 4"/>
          <p:cNvSpPr txBox="1">
            <a:spLocks noChangeArrowheads="1"/>
          </p:cNvSpPr>
          <p:nvPr/>
        </p:nvSpPr>
        <p:spPr bwMode="auto">
          <a:xfrm>
            <a:off x="2895600" y="5791200"/>
            <a:ext cx="6248400" cy="369888"/>
          </a:xfrm>
          <a:prstGeom prst="rect">
            <a:avLst/>
          </a:prstGeom>
          <a:solidFill>
            <a:srgbClr val="00ADEF">
              <a:alpha val="90195"/>
            </a:srgbClr>
          </a:solidFill>
          <a:ln w="9525">
            <a:solidFill>
              <a:srgbClr val="13392A"/>
            </a:solidFill>
            <a:miter lim="800000"/>
            <a:headEnd/>
            <a:tailEnd/>
          </a:ln>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b="1" dirty="0">
                <a:latin typeface="Calibri" pitchFamily="34" charset="0"/>
              </a:rPr>
              <a:t>-- </a:t>
            </a:r>
            <a:r>
              <a:rPr lang="en-US" b="1" dirty="0" smtClean="0">
                <a:latin typeface="Calibri" pitchFamily="34" charset="0"/>
              </a:rPr>
              <a:t>Small Business is Our Business </a:t>
            </a:r>
            <a:r>
              <a:rPr lang="en-US" b="1" dirty="0">
                <a:latin typeface="Calibri" pitchFamily="34" charset="0"/>
              </a:rPr>
              <a:t>--</a:t>
            </a:r>
          </a:p>
        </p:txBody>
      </p:sp>
    </p:spTree>
    <p:custDataLst>
      <p:tags r:id="rId1"/>
    </p:custDataLst>
    <p:extLst>
      <p:ext uri="{BB962C8B-B14F-4D97-AF65-F5344CB8AC3E}">
        <p14:creationId xmlns:p14="http://schemas.microsoft.com/office/powerpoint/2010/main" val="548038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extLst>
              <p:ext uri="{D42A27DB-BD31-4B8C-83A1-F6EECF244321}">
                <p14:modId xmlns:p14="http://schemas.microsoft.com/office/powerpoint/2010/main" val="3035741875"/>
              </p:ext>
            </p:extLst>
          </p:nvPr>
        </p:nvGraphicFramePr>
        <p:xfrm>
          <a:off x="457200" y="76200"/>
          <a:ext cx="8229600" cy="1143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pic>
        <p:nvPicPr>
          <p:cNvPr id="3075" name="Picture 7" descr="SBA 2c logo blk type +s"/>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47700" y="5614988"/>
            <a:ext cx="1746250" cy="769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7" name="Content Placeholder 8"/>
          <p:cNvSpPr>
            <a:spLocks noGrp="1"/>
          </p:cNvSpPr>
          <p:nvPr>
            <p:ph idx="1"/>
          </p:nvPr>
        </p:nvSpPr>
        <p:spPr/>
        <p:txBody>
          <a:bodyPr/>
          <a:lstStyle/>
          <a:p>
            <a:pPr marL="0" indent="0" eaLnBrk="1" hangingPunct="1">
              <a:buNone/>
            </a:pPr>
            <a:endParaRPr lang="en-US" sz="2800" dirty="0" smtClean="0"/>
          </a:p>
          <a:p>
            <a:pPr eaLnBrk="1" hangingPunct="1"/>
            <a:endParaRPr lang="en-US" sz="2800" dirty="0" smtClean="0"/>
          </a:p>
        </p:txBody>
      </p:sp>
      <p:graphicFrame>
        <p:nvGraphicFramePr>
          <p:cNvPr id="3" name="Diagram 2"/>
          <p:cNvGraphicFramePr/>
          <p:nvPr>
            <p:extLst>
              <p:ext uri="{D42A27DB-BD31-4B8C-83A1-F6EECF244321}">
                <p14:modId xmlns:p14="http://schemas.microsoft.com/office/powerpoint/2010/main" val="3595884699"/>
              </p:ext>
            </p:extLst>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10" r:lo="rId11" r:qs="rId12" r:cs="rId13"/>
          </a:graphicData>
        </a:graphic>
      </p:graphicFrame>
      <p:sp>
        <p:nvSpPr>
          <p:cNvPr id="8" name="TextBox 4"/>
          <p:cNvSpPr txBox="1">
            <a:spLocks noChangeArrowheads="1"/>
          </p:cNvSpPr>
          <p:nvPr/>
        </p:nvSpPr>
        <p:spPr bwMode="auto">
          <a:xfrm>
            <a:off x="2590800" y="5791200"/>
            <a:ext cx="6553200" cy="369888"/>
          </a:xfrm>
          <a:prstGeom prst="rect">
            <a:avLst/>
          </a:prstGeom>
          <a:solidFill>
            <a:srgbClr val="00ADEF">
              <a:alpha val="90195"/>
            </a:srgbClr>
          </a:solidFill>
          <a:ln w="9525">
            <a:solidFill>
              <a:srgbClr val="13392A"/>
            </a:solidFill>
            <a:miter lim="800000"/>
            <a:headEnd/>
            <a:tailEnd/>
          </a:ln>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b="1" dirty="0">
                <a:latin typeface="Calibri" pitchFamily="34" charset="0"/>
              </a:rPr>
              <a:t>-- </a:t>
            </a:r>
            <a:r>
              <a:rPr lang="en-US" b="1" dirty="0" smtClean="0">
                <a:latin typeface="Calibri" pitchFamily="34" charset="0"/>
              </a:rPr>
              <a:t>Small Business is Our Business </a:t>
            </a:r>
            <a:r>
              <a:rPr lang="en-US" b="1" dirty="0">
                <a:latin typeface="Calibri" pitchFamily="34" charset="0"/>
              </a:rPr>
              <a:t>--</a:t>
            </a:r>
          </a:p>
        </p:txBody>
      </p:sp>
    </p:spTree>
    <p:custDataLst>
      <p:tags r:id="rId1"/>
    </p:custData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extLst>
              <p:ext uri="{D42A27DB-BD31-4B8C-83A1-F6EECF244321}">
                <p14:modId xmlns:p14="http://schemas.microsoft.com/office/powerpoint/2010/main" val="4174518232"/>
              </p:ext>
            </p:extLst>
          </p:nvPr>
        </p:nvGraphicFramePr>
        <p:xfrm>
          <a:off x="457200" y="76200"/>
          <a:ext cx="8229600" cy="1143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pic>
        <p:nvPicPr>
          <p:cNvPr id="3075" name="Picture 7" descr="SBA 2c logo blk type +s"/>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47700" y="5614988"/>
            <a:ext cx="1746250" cy="769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7" name="Content Placeholder 8"/>
          <p:cNvSpPr>
            <a:spLocks noGrp="1"/>
          </p:cNvSpPr>
          <p:nvPr>
            <p:ph idx="1"/>
          </p:nvPr>
        </p:nvSpPr>
        <p:spPr/>
        <p:txBody>
          <a:bodyPr/>
          <a:lstStyle/>
          <a:p>
            <a:pPr marL="0" indent="0" eaLnBrk="1" hangingPunct="1">
              <a:buNone/>
            </a:pPr>
            <a:endParaRPr lang="en-US" sz="2800" dirty="0" smtClean="0"/>
          </a:p>
          <a:p>
            <a:pPr eaLnBrk="1" hangingPunct="1"/>
            <a:endParaRPr lang="en-US" sz="2800" dirty="0" smtClean="0"/>
          </a:p>
        </p:txBody>
      </p:sp>
      <p:graphicFrame>
        <p:nvGraphicFramePr>
          <p:cNvPr id="3" name="Diagram 2"/>
          <p:cNvGraphicFramePr/>
          <p:nvPr>
            <p:extLst>
              <p:ext uri="{D42A27DB-BD31-4B8C-83A1-F6EECF244321}">
                <p14:modId xmlns:p14="http://schemas.microsoft.com/office/powerpoint/2010/main" val="2553886350"/>
              </p:ext>
            </p:extLst>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10" r:lo="rId11" r:qs="rId12" r:cs="rId13"/>
          </a:graphicData>
        </a:graphic>
      </p:graphicFrame>
      <p:sp>
        <p:nvSpPr>
          <p:cNvPr id="8" name="TextBox 4"/>
          <p:cNvSpPr txBox="1">
            <a:spLocks noChangeArrowheads="1"/>
          </p:cNvSpPr>
          <p:nvPr/>
        </p:nvSpPr>
        <p:spPr bwMode="auto">
          <a:xfrm>
            <a:off x="2590800" y="5791200"/>
            <a:ext cx="6553200" cy="369888"/>
          </a:xfrm>
          <a:prstGeom prst="rect">
            <a:avLst/>
          </a:prstGeom>
          <a:solidFill>
            <a:srgbClr val="00ADEF">
              <a:alpha val="90195"/>
            </a:srgbClr>
          </a:solidFill>
          <a:ln w="9525">
            <a:solidFill>
              <a:srgbClr val="13392A"/>
            </a:solidFill>
            <a:miter lim="800000"/>
            <a:headEnd/>
            <a:tailEnd/>
          </a:ln>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b="1" dirty="0">
                <a:latin typeface="Calibri" pitchFamily="34" charset="0"/>
              </a:rPr>
              <a:t>-- </a:t>
            </a:r>
            <a:r>
              <a:rPr lang="en-US" b="1" dirty="0" smtClean="0">
                <a:latin typeface="Calibri" pitchFamily="34" charset="0"/>
              </a:rPr>
              <a:t>Small Business is Our Business </a:t>
            </a:r>
            <a:r>
              <a:rPr lang="en-US" b="1" dirty="0">
                <a:latin typeface="Calibri" pitchFamily="34" charset="0"/>
              </a:rPr>
              <a:t>--</a:t>
            </a:r>
          </a:p>
        </p:txBody>
      </p:sp>
    </p:spTree>
    <p:custDataLst>
      <p:tags r:id="rId1"/>
    </p:custDataLst>
    <p:extLst>
      <p:ext uri="{BB962C8B-B14F-4D97-AF65-F5344CB8AC3E}">
        <p14:creationId xmlns:p14="http://schemas.microsoft.com/office/powerpoint/2010/main" val="23708531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extLst>
              <p:ext uri="{D42A27DB-BD31-4B8C-83A1-F6EECF244321}">
                <p14:modId xmlns:p14="http://schemas.microsoft.com/office/powerpoint/2010/main" val="3468666370"/>
              </p:ext>
            </p:extLst>
          </p:nvPr>
        </p:nvGraphicFramePr>
        <p:xfrm>
          <a:off x="457200" y="274638"/>
          <a:ext cx="8229600" cy="1143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pic>
        <p:nvPicPr>
          <p:cNvPr id="5123" name="Picture 7" descr="SBA 2c logo blk type +s"/>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47700" y="5614988"/>
            <a:ext cx="1746250" cy="769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4" name="Content Placeholder 8"/>
          <p:cNvSpPr>
            <a:spLocks noGrp="1"/>
          </p:cNvSpPr>
          <p:nvPr>
            <p:ph idx="1"/>
          </p:nvPr>
        </p:nvSpPr>
        <p:spPr/>
        <p:txBody>
          <a:bodyPr/>
          <a:lstStyle/>
          <a:p>
            <a:pPr lvl="1" eaLnBrk="1" hangingPunct="1">
              <a:buFont typeface="Arial" charset="0"/>
              <a:buNone/>
            </a:pPr>
            <a:r>
              <a:rPr lang="en-US" sz="2000" dirty="0" smtClean="0"/>
              <a:t> </a:t>
            </a:r>
          </a:p>
          <a:p>
            <a:pPr lvl="1" eaLnBrk="1" hangingPunct="1"/>
            <a:endParaRPr lang="en-US" sz="2000" dirty="0" smtClean="0"/>
          </a:p>
        </p:txBody>
      </p:sp>
      <p:sp>
        <p:nvSpPr>
          <p:cNvPr id="6" name="TextBox 4"/>
          <p:cNvSpPr txBox="1">
            <a:spLocks noChangeArrowheads="1"/>
          </p:cNvSpPr>
          <p:nvPr/>
        </p:nvSpPr>
        <p:spPr bwMode="auto">
          <a:xfrm>
            <a:off x="2590800" y="5791200"/>
            <a:ext cx="6553200" cy="369888"/>
          </a:xfrm>
          <a:prstGeom prst="rect">
            <a:avLst/>
          </a:prstGeom>
          <a:solidFill>
            <a:srgbClr val="00ADEF">
              <a:alpha val="90195"/>
            </a:srgbClr>
          </a:solidFill>
          <a:ln w="9525">
            <a:solidFill>
              <a:srgbClr val="13392A"/>
            </a:solidFill>
            <a:miter lim="800000"/>
            <a:headEnd/>
            <a:tailEnd/>
          </a:ln>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b="1" dirty="0">
                <a:latin typeface="Calibri" pitchFamily="34" charset="0"/>
              </a:rPr>
              <a:t>-- </a:t>
            </a:r>
            <a:r>
              <a:rPr lang="en-US" b="1" dirty="0" smtClean="0">
                <a:latin typeface="Calibri" pitchFamily="34" charset="0"/>
              </a:rPr>
              <a:t>Small Business is Our Business </a:t>
            </a:r>
            <a:r>
              <a:rPr lang="en-US" b="1" dirty="0">
                <a:latin typeface="Calibri" pitchFamily="34" charset="0"/>
              </a:rPr>
              <a:t>--</a:t>
            </a:r>
          </a:p>
        </p:txBody>
      </p:sp>
      <p:sp>
        <p:nvSpPr>
          <p:cNvPr id="2" name="TextBox 1"/>
          <p:cNvSpPr txBox="1"/>
          <p:nvPr/>
        </p:nvSpPr>
        <p:spPr>
          <a:xfrm>
            <a:off x="838200" y="1752600"/>
            <a:ext cx="7848600" cy="3939540"/>
          </a:xfrm>
          <a:prstGeom prst="rect">
            <a:avLst/>
          </a:prstGeom>
          <a:noFill/>
        </p:spPr>
        <p:txBody>
          <a:bodyPr wrap="square" rtlCol="0">
            <a:spAutoFit/>
          </a:bodyPr>
          <a:lstStyle/>
          <a:p>
            <a:r>
              <a:rPr lang="en-US" sz="2800" b="1" dirty="0" smtClean="0">
                <a:effectLst>
                  <a:outerShdw blurRad="38100" dist="38100" dir="2700000" algn="tl">
                    <a:srgbClr val="000000">
                      <a:alpha val="43137"/>
                    </a:srgbClr>
                  </a:outerShdw>
                </a:effectLst>
              </a:rPr>
              <a:t>Financial Assistance –</a:t>
            </a:r>
          </a:p>
          <a:p>
            <a:endParaRPr lang="en-US" dirty="0"/>
          </a:p>
          <a:p>
            <a:pPr marL="285750" indent="-285750">
              <a:buFont typeface="Arial" pitchFamily="34" charset="0"/>
              <a:buChar char="•"/>
            </a:pPr>
            <a:r>
              <a:rPr lang="en-US" sz="2400" b="1" dirty="0" smtClean="0"/>
              <a:t>Loan Programs – Guaranty and Disaster Direct</a:t>
            </a:r>
          </a:p>
          <a:p>
            <a:endParaRPr lang="en-US" sz="2400" b="1" dirty="0" smtClean="0"/>
          </a:p>
          <a:p>
            <a:pPr marL="285750" indent="-285750">
              <a:buFont typeface="Arial" pitchFamily="34" charset="0"/>
              <a:buChar char="•"/>
            </a:pPr>
            <a:r>
              <a:rPr lang="en-US" sz="2400" b="1" dirty="0" smtClean="0"/>
              <a:t>Venture Capital – SBIC and PRIME</a:t>
            </a:r>
          </a:p>
          <a:p>
            <a:endParaRPr lang="en-US" sz="2400" b="1" dirty="0" smtClean="0"/>
          </a:p>
          <a:p>
            <a:pPr marL="285750" indent="-285750">
              <a:buFont typeface="Arial" pitchFamily="34" charset="0"/>
              <a:buChar char="•"/>
            </a:pPr>
            <a:r>
              <a:rPr lang="en-US" sz="2400" b="1" dirty="0" smtClean="0"/>
              <a:t>Surety Bond</a:t>
            </a:r>
          </a:p>
          <a:p>
            <a:endParaRPr lang="en-US" sz="2400" b="1" dirty="0" smtClean="0"/>
          </a:p>
          <a:p>
            <a:pPr marL="285750" indent="-285750">
              <a:buFont typeface="Arial" pitchFamily="34" charset="0"/>
              <a:buChar char="•"/>
            </a:pPr>
            <a:r>
              <a:rPr lang="en-US" sz="2400" b="1" dirty="0" smtClean="0"/>
              <a:t>Export Financing</a:t>
            </a:r>
          </a:p>
          <a:p>
            <a:endParaRPr lang="en-US" dirty="0"/>
          </a:p>
          <a:p>
            <a:endParaRPr lang="en-US" dirty="0"/>
          </a:p>
        </p:txBody>
      </p:sp>
    </p:spTree>
    <p:custDataLst>
      <p:tags r:id="rId1"/>
    </p:custData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extLst>
              <p:ext uri="{D42A27DB-BD31-4B8C-83A1-F6EECF244321}">
                <p14:modId xmlns:p14="http://schemas.microsoft.com/office/powerpoint/2010/main" val="904705423"/>
              </p:ext>
            </p:extLst>
          </p:nvPr>
        </p:nvGraphicFramePr>
        <p:xfrm>
          <a:off x="457200" y="76200"/>
          <a:ext cx="8229600" cy="1143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pic>
        <p:nvPicPr>
          <p:cNvPr id="3075" name="Picture 7" descr="SBA 2c logo blk type +s"/>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47700" y="5614988"/>
            <a:ext cx="1746250" cy="769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7" name="Content Placeholder 8"/>
          <p:cNvSpPr>
            <a:spLocks noGrp="1"/>
          </p:cNvSpPr>
          <p:nvPr>
            <p:ph idx="1"/>
          </p:nvPr>
        </p:nvSpPr>
        <p:spPr/>
        <p:txBody>
          <a:bodyPr/>
          <a:lstStyle/>
          <a:p>
            <a:pPr marL="0" indent="0" eaLnBrk="1" hangingPunct="1">
              <a:buNone/>
            </a:pPr>
            <a:endParaRPr lang="en-US" sz="2800" dirty="0" smtClean="0"/>
          </a:p>
          <a:p>
            <a:pPr eaLnBrk="1" hangingPunct="1"/>
            <a:endParaRPr lang="en-US" sz="2800" dirty="0" smtClean="0"/>
          </a:p>
        </p:txBody>
      </p:sp>
      <p:graphicFrame>
        <p:nvGraphicFramePr>
          <p:cNvPr id="3" name="Diagram 2"/>
          <p:cNvGraphicFramePr/>
          <p:nvPr>
            <p:extLst>
              <p:ext uri="{D42A27DB-BD31-4B8C-83A1-F6EECF244321}">
                <p14:modId xmlns:p14="http://schemas.microsoft.com/office/powerpoint/2010/main" val="731985907"/>
              </p:ext>
            </p:extLst>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10" r:lo="rId11" r:qs="rId12" r:cs="rId13"/>
          </a:graphicData>
        </a:graphic>
      </p:graphicFrame>
      <p:sp>
        <p:nvSpPr>
          <p:cNvPr id="8" name="TextBox 4"/>
          <p:cNvSpPr txBox="1">
            <a:spLocks noChangeArrowheads="1"/>
          </p:cNvSpPr>
          <p:nvPr/>
        </p:nvSpPr>
        <p:spPr bwMode="auto">
          <a:xfrm>
            <a:off x="2590800" y="5791200"/>
            <a:ext cx="6553200" cy="369888"/>
          </a:xfrm>
          <a:prstGeom prst="rect">
            <a:avLst/>
          </a:prstGeom>
          <a:solidFill>
            <a:srgbClr val="00ADEF">
              <a:alpha val="90195"/>
            </a:srgbClr>
          </a:solidFill>
          <a:ln w="9525">
            <a:solidFill>
              <a:srgbClr val="13392A"/>
            </a:solidFill>
            <a:miter lim="800000"/>
            <a:headEnd/>
            <a:tailEnd/>
          </a:ln>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b="1" dirty="0">
                <a:latin typeface="Calibri" pitchFamily="34" charset="0"/>
              </a:rPr>
              <a:t>-- </a:t>
            </a:r>
            <a:r>
              <a:rPr lang="en-US" b="1" dirty="0" smtClean="0">
                <a:latin typeface="Calibri" pitchFamily="34" charset="0"/>
              </a:rPr>
              <a:t>Small Business is Our Business </a:t>
            </a:r>
            <a:r>
              <a:rPr lang="en-US" b="1" dirty="0">
                <a:latin typeface="Calibri" pitchFamily="34" charset="0"/>
              </a:rPr>
              <a:t>--</a:t>
            </a:r>
          </a:p>
        </p:txBody>
      </p:sp>
    </p:spTree>
    <p:custDataLst>
      <p:tags r:id="rId1"/>
    </p:custDataLst>
    <p:extLst>
      <p:ext uri="{BB962C8B-B14F-4D97-AF65-F5344CB8AC3E}">
        <p14:creationId xmlns:p14="http://schemas.microsoft.com/office/powerpoint/2010/main" val="33253912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AsOne/>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extLst>
              <p:ext uri="{D42A27DB-BD31-4B8C-83A1-F6EECF244321}">
                <p14:modId xmlns:p14="http://schemas.microsoft.com/office/powerpoint/2010/main" val="4018476706"/>
              </p:ext>
            </p:extLst>
          </p:nvPr>
        </p:nvGraphicFramePr>
        <p:xfrm>
          <a:off x="457200" y="274638"/>
          <a:ext cx="8229600" cy="1143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pic>
        <p:nvPicPr>
          <p:cNvPr id="5123" name="Picture 7" descr="SBA 2c logo blk type +s"/>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47700" y="5614988"/>
            <a:ext cx="1746250" cy="769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4" name="Content Placeholder 8"/>
          <p:cNvSpPr>
            <a:spLocks noGrp="1"/>
          </p:cNvSpPr>
          <p:nvPr>
            <p:ph idx="1"/>
          </p:nvPr>
        </p:nvSpPr>
        <p:spPr/>
        <p:txBody>
          <a:bodyPr/>
          <a:lstStyle/>
          <a:p>
            <a:pPr lvl="1" eaLnBrk="1" hangingPunct="1">
              <a:buFont typeface="Arial" charset="0"/>
              <a:buNone/>
            </a:pPr>
            <a:r>
              <a:rPr lang="en-US" sz="2000" dirty="0" smtClean="0"/>
              <a:t> </a:t>
            </a:r>
          </a:p>
          <a:p>
            <a:pPr lvl="1" eaLnBrk="1" hangingPunct="1"/>
            <a:endParaRPr lang="en-US" sz="2000" dirty="0" smtClean="0"/>
          </a:p>
        </p:txBody>
      </p:sp>
      <p:sp>
        <p:nvSpPr>
          <p:cNvPr id="6" name="TextBox 4"/>
          <p:cNvSpPr txBox="1">
            <a:spLocks noChangeArrowheads="1"/>
          </p:cNvSpPr>
          <p:nvPr/>
        </p:nvSpPr>
        <p:spPr bwMode="auto">
          <a:xfrm>
            <a:off x="2590800" y="5791200"/>
            <a:ext cx="6553200" cy="369888"/>
          </a:xfrm>
          <a:prstGeom prst="rect">
            <a:avLst/>
          </a:prstGeom>
          <a:solidFill>
            <a:srgbClr val="00ADEF">
              <a:alpha val="90195"/>
            </a:srgbClr>
          </a:solidFill>
          <a:ln w="9525">
            <a:solidFill>
              <a:srgbClr val="13392A"/>
            </a:solidFill>
            <a:miter lim="800000"/>
            <a:headEnd/>
            <a:tailEnd/>
          </a:ln>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b="1" dirty="0">
                <a:latin typeface="Calibri" pitchFamily="34" charset="0"/>
              </a:rPr>
              <a:t>-- </a:t>
            </a:r>
            <a:r>
              <a:rPr lang="en-US" b="1" dirty="0" smtClean="0">
                <a:latin typeface="Calibri" pitchFamily="34" charset="0"/>
              </a:rPr>
              <a:t>Small Business is Our Business </a:t>
            </a:r>
            <a:r>
              <a:rPr lang="en-US" b="1" dirty="0">
                <a:latin typeface="Calibri" pitchFamily="34" charset="0"/>
              </a:rPr>
              <a:t>--</a:t>
            </a:r>
          </a:p>
        </p:txBody>
      </p:sp>
      <p:sp>
        <p:nvSpPr>
          <p:cNvPr id="7" name="TextBox 6"/>
          <p:cNvSpPr txBox="1"/>
          <p:nvPr/>
        </p:nvSpPr>
        <p:spPr>
          <a:xfrm>
            <a:off x="838200" y="1752600"/>
            <a:ext cx="7848600" cy="3570208"/>
          </a:xfrm>
          <a:prstGeom prst="rect">
            <a:avLst/>
          </a:prstGeom>
          <a:noFill/>
        </p:spPr>
        <p:txBody>
          <a:bodyPr wrap="square" rtlCol="0">
            <a:spAutoFit/>
          </a:bodyPr>
          <a:lstStyle/>
          <a:p>
            <a:r>
              <a:rPr lang="en-US" sz="2800" b="1" dirty="0" smtClean="0">
                <a:effectLst>
                  <a:outerShdw blurRad="38100" dist="38100" dir="2700000" algn="tl">
                    <a:srgbClr val="000000">
                      <a:alpha val="43137"/>
                    </a:srgbClr>
                  </a:outerShdw>
                </a:effectLst>
              </a:rPr>
              <a:t>Counseling and Training –</a:t>
            </a:r>
          </a:p>
          <a:p>
            <a:endParaRPr lang="en-US" dirty="0"/>
          </a:p>
          <a:p>
            <a:pPr marL="285750" indent="-285750">
              <a:buFont typeface="Arial" pitchFamily="34" charset="0"/>
              <a:buChar char="•"/>
            </a:pPr>
            <a:r>
              <a:rPr lang="en-US" sz="2400" b="1" dirty="0" smtClean="0"/>
              <a:t>SBDC – Small Business Development Center</a:t>
            </a:r>
          </a:p>
          <a:p>
            <a:pPr marL="285750" indent="-285750">
              <a:buFont typeface="Arial" pitchFamily="34" charset="0"/>
              <a:buChar char="•"/>
            </a:pPr>
            <a:r>
              <a:rPr lang="en-US" sz="2400" b="1" dirty="0" smtClean="0"/>
              <a:t>VBOC – Veteran Business Outreach Center</a:t>
            </a:r>
          </a:p>
          <a:p>
            <a:pPr marL="285750" indent="-285750">
              <a:buFont typeface="Arial" pitchFamily="34" charset="0"/>
              <a:buChar char="•"/>
            </a:pPr>
            <a:r>
              <a:rPr lang="en-US" sz="2400" b="1" dirty="0" smtClean="0"/>
              <a:t>WBC – Women Business Center</a:t>
            </a:r>
          </a:p>
          <a:p>
            <a:pPr marL="285750" indent="-285750">
              <a:buFont typeface="Arial" pitchFamily="34" charset="0"/>
              <a:buChar char="•"/>
            </a:pPr>
            <a:r>
              <a:rPr lang="en-US" sz="2400" b="1" dirty="0" smtClean="0"/>
              <a:t>SCORE – Service Corps of Retired Executives</a:t>
            </a:r>
          </a:p>
          <a:p>
            <a:pPr marL="285750" indent="-285750">
              <a:buFont typeface="Arial" pitchFamily="34" charset="0"/>
              <a:buChar char="•"/>
            </a:pPr>
            <a:r>
              <a:rPr lang="en-US" sz="2400" b="1" dirty="0" smtClean="0"/>
              <a:t>PTAC – Procurement Technical Assistance Center</a:t>
            </a:r>
          </a:p>
          <a:p>
            <a:pPr marL="285750" indent="-285750">
              <a:buFont typeface="Arial" pitchFamily="34" charset="0"/>
              <a:buChar char="•"/>
            </a:pPr>
            <a:r>
              <a:rPr lang="en-US" sz="2400" b="1" dirty="0" smtClean="0"/>
              <a:t>On-line Courses</a:t>
            </a:r>
          </a:p>
          <a:p>
            <a:endParaRPr lang="en-US" dirty="0"/>
          </a:p>
          <a:p>
            <a:endParaRPr lang="en-US" dirty="0"/>
          </a:p>
        </p:txBody>
      </p:sp>
    </p:spTree>
    <p:custDataLst>
      <p:tags r:id="rId1"/>
    </p:custDataLst>
    <p:extLst>
      <p:ext uri="{BB962C8B-B14F-4D97-AF65-F5344CB8AC3E}">
        <p14:creationId xmlns:p14="http://schemas.microsoft.com/office/powerpoint/2010/main" val="39667669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extLst>
              <p:ext uri="{D42A27DB-BD31-4B8C-83A1-F6EECF244321}">
                <p14:modId xmlns:p14="http://schemas.microsoft.com/office/powerpoint/2010/main" val="904705423"/>
              </p:ext>
            </p:extLst>
          </p:nvPr>
        </p:nvGraphicFramePr>
        <p:xfrm>
          <a:off x="457200" y="76200"/>
          <a:ext cx="8229600" cy="1143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pic>
        <p:nvPicPr>
          <p:cNvPr id="3075" name="Picture 7" descr="SBA 2c logo blk type +s"/>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47700" y="5614988"/>
            <a:ext cx="1746250" cy="769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7" name="Content Placeholder 8"/>
          <p:cNvSpPr>
            <a:spLocks noGrp="1"/>
          </p:cNvSpPr>
          <p:nvPr>
            <p:ph idx="1"/>
          </p:nvPr>
        </p:nvSpPr>
        <p:spPr/>
        <p:txBody>
          <a:bodyPr/>
          <a:lstStyle/>
          <a:p>
            <a:pPr marL="0" indent="0" eaLnBrk="1" hangingPunct="1">
              <a:buNone/>
            </a:pPr>
            <a:endParaRPr lang="en-US" sz="2800" dirty="0" smtClean="0"/>
          </a:p>
          <a:p>
            <a:pPr eaLnBrk="1" hangingPunct="1"/>
            <a:endParaRPr lang="en-US" sz="2800" dirty="0" smtClean="0"/>
          </a:p>
        </p:txBody>
      </p:sp>
      <p:graphicFrame>
        <p:nvGraphicFramePr>
          <p:cNvPr id="3" name="Diagram 2"/>
          <p:cNvGraphicFramePr/>
          <p:nvPr>
            <p:extLst>
              <p:ext uri="{D42A27DB-BD31-4B8C-83A1-F6EECF244321}">
                <p14:modId xmlns:p14="http://schemas.microsoft.com/office/powerpoint/2010/main" val="3209284739"/>
              </p:ext>
            </p:extLst>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10" r:lo="rId11" r:qs="rId12" r:cs="rId13"/>
          </a:graphicData>
        </a:graphic>
      </p:graphicFrame>
      <p:sp>
        <p:nvSpPr>
          <p:cNvPr id="8" name="TextBox 4"/>
          <p:cNvSpPr txBox="1">
            <a:spLocks noChangeArrowheads="1"/>
          </p:cNvSpPr>
          <p:nvPr/>
        </p:nvSpPr>
        <p:spPr bwMode="auto">
          <a:xfrm>
            <a:off x="2590800" y="5791200"/>
            <a:ext cx="6553200" cy="369888"/>
          </a:xfrm>
          <a:prstGeom prst="rect">
            <a:avLst/>
          </a:prstGeom>
          <a:solidFill>
            <a:srgbClr val="00ADEF">
              <a:alpha val="90195"/>
            </a:srgbClr>
          </a:solidFill>
          <a:ln w="9525">
            <a:solidFill>
              <a:srgbClr val="13392A"/>
            </a:solidFill>
            <a:miter lim="800000"/>
            <a:headEnd/>
            <a:tailEnd/>
          </a:ln>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b="1" dirty="0">
                <a:latin typeface="Calibri" pitchFamily="34" charset="0"/>
              </a:rPr>
              <a:t>-- </a:t>
            </a:r>
            <a:r>
              <a:rPr lang="en-US" b="1" dirty="0" smtClean="0">
                <a:latin typeface="Calibri" pitchFamily="34" charset="0"/>
              </a:rPr>
              <a:t>Small Business is Our Business </a:t>
            </a:r>
            <a:r>
              <a:rPr lang="en-US" b="1" dirty="0">
                <a:latin typeface="Calibri" pitchFamily="34" charset="0"/>
              </a:rPr>
              <a:t>--</a:t>
            </a:r>
          </a:p>
        </p:txBody>
      </p:sp>
    </p:spTree>
    <p:custDataLst>
      <p:tags r:id="rId1"/>
    </p:custDataLst>
    <p:extLst>
      <p:ext uri="{BB962C8B-B14F-4D97-AF65-F5344CB8AC3E}">
        <p14:creationId xmlns:p14="http://schemas.microsoft.com/office/powerpoint/2010/main" val="33253912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extLst>
              <p:ext uri="{D42A27DB-BD31-4B8C-83A1-F6EECF244321}">
                <p14:modId xmlns:p14="http://schemas.microsoft.com/office/powerpoint/2010/main" val="4018476706"/>
              </p:ext>
            </p:extLst>
          </p:nvPr>
        </p:nvGraphicFramePr>
        <p:xfrm>
          <a:off x="457200" y="274638"/>
          <a:ext cx="8229600" cy="1143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pic>
        <p:nvPicPr>
          <p:cNvPr id="5123" name="Picture 7" descr="SBA 2c logo blk type +s"/>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47700" y="5614988"/>
            <a:ext cx="1746250" cy="769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4" name="Content Placeholder 8"/>
          <p:cNvSpPr>
            <a:spLocks noGrp="1"/>
          </p:cNvSpPr>
          <p:nvPr>
            <p:ph idx="1"/>
          </p:nvPr>
        </p:nvSpPr>
        <p:spPr/>
        <p:txBody>
          <a:bodyPr/>
          <a:lstStyle/>
          <a:p>
            <a:pPr lvl="1" eaLnBrk="1" hangingPunct="1">
              <a:buFont typeface="Arial" charset="0"/>
              <a:buNone/>
            </a:pPr>
            <a:r>
              <a:rPr lang="en-US" sz="2000" dirty="0" smtClean="0"/>
              <a:t> </a:t>
            </a:r>
          </a:p>
          <a:p>
            <a:pPr lvl="1" eaLnBrk="1" hangingPunct="1"/>
            <a:endParaRPr lang="en-US" sz="2000" dirty="0" smtClean="0"/>
          </a:p>
        </p:txBody>
      </p:sp>
      <p:sp>
        <p:nvSpPr>
          <p:cNvPr id="6" name="TextBox 4"/>
          <p:cNvSpPr txBox="1">
            <a:spLocks noChangeArrowheads="1"/>
          </p:cNvSpPr>
          <p:nvPr/>
        </p:nvSpPr>
        <p:spPr bwMode="auto">
          <a:xfrm>
            <a:off x="2590800" y="5791200"/>
            <a:ext cx="6553200" cy="369888"/>
          </a:xfrm>
          <a:prstGeom prst="rect">
            <a:avLst/>
          </a:prstGeom>
          <a:solidFill>
            <a:srgbClr val="00ADEF">
              <a:alpha val="90195"/>
            </a:srgbClr>
          </a:solidFill>
          <a:ln w="9525">
            <a:solidFill>
              <a:srgbClr val="13392A"/>
            </a:solidFill>
            <a:miter lim="800000"/>
            <a:headEnd/>
            <a:tailEnd/>
          </a:ln>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b="1" dirty="0">
                <a:latin typeface="Calibri" pitchFamily="34" charset="0"/>
              </a:rPr>
              <a:t>-- </a:t>
            </a:r>
            <a:r>
              <a:rPr lang="en-US" b="1" dirty="0" smtClean="0">
                <a:latin typeface="Calibri" pitchFamily="34" charset="0"/>
              </a:rPr>
              <a:t>Small Business is Our Business </a:t>
            </a:r>
            <a:r>
              <a:rPr lang="en-US" b="1" dirty="0">
                <a:latin typeface="Calibri" pitchFamily="34" charset="0"/>
              </a:rPr>
              <a:t>--</a:t>
            </a:r>
          </a:p>
        </p:txBody>
      </p:sp>
      <p:sp>
        <p:nvSpPr>
          <p:cNvPr id="7" name="TextBox 6"/>
          <p:cNvSpPr txBox="1"/>
          <p:nvPr/>
        </p:nvSpPr>
        <p:spPr>
          <a:xfrm>
            <a:off x="838200" y="1752600"/>
            <a:ext cx="7848600" cy="3200876"/>
          </a:xfrm>
          <a:prstGeom prst="rect">
            <a:avLst/>
          </a:prstGeom>
          <a:noFill/>
        </p:spPr>
        <p:txBody>
          <a:bodyPr wrap="square" rtlCol="0">
            <a:spAutoFit/>
          </a:bodyPr>
          <a:lstStyle/>
          <a:p>
            <a:r>
              <a:rPr lang="en-US" sz="2800" b="1" dirty="0" smtClean="0">
                <a:effectLst>
                  <a:outerShdw blurRad="38100" dist="38100" dir="2700000" algn="tl">
                    <a:srgbClr val="000000">
                      <a:alpha val="43137"/>
                    </a:srgbClr>
                  </a:outerShdw>
                </a:effectLst>
              </a:rPr>
              <a:t>Government Contracting –</a:t>
            </a:r>
          </a:p>
          <a:p>
            <a:endParaRPr lang="en-US" dirty="0"/>
          </a:p>
          <a:p>
            <a:pPr marL="285750" indent="-285750">
              <a:buFont typeface="Arial" pitchFamily="34" charset="0"/>
              <a:buChar char="•"/>
            </a:pPr>
            <a:r>
              <a:rPr lang="en-US" sz="2400" b="1" dirty="0" smtClean="0"/>
              <a:t>Certification Programs</a:t>
            </a:r>
          </a:p>
          <a:p>
            <a:endParaRPr lang="en-US" sz="2400" b="1" dirty="0" smtClean="0"/>
          </a:p>
          <a:p>
            <a:pPr marL="285750" indent="-285750">
              <a:buFont typeface="Arial" pitchFamily="34" charset="0"/>
              <a:buChar char="•"/>
            </a:pPr>
            <a:r>
              <a:rPr lang="en-US" sz="2400" b="1" dirty="0" smtClean="0"/>
              <a:t>Size Standards</a:t>
            </a:r>
          </a:p>
          <a:p>
            <a:endParaRPr lang="en-US" sz="2400" b="1" dirty="0" smtClean="0"/>
          </a:p>
          <a:p>
            <a:pPr marL="285750" indent="-285750">
              <a:buFont typeface="Arial" pitchFamily="34" charset="0"/>
              <a:buChar char="•"/>
            </a:pPr>
            <a:r>
              <a:rPr lang="en-US" sz="2400" b="1" dirty="0" err="1" smtClean="0"/>
              <a:t>Goaling</a:t>
            </a:r>
            <a:r>
              <a:rPr lang="en-US" sz="2400" b="1" dirty="0" smtClean="0"/>
              <a:t> Programs</a:t>
            </a:r>
          </a:p>
          <a:p>
            <a:endParaRPr lang="en-US" dirty="0"/>
          </a:p>
          <a:p>
            <a:endParaRPr lang="en-US" dirty="0"/>
          </a:p>
        </p:txBody>
      </p:sp>
    </p:spTree>
    <p:custDataLst>
      <p:tags r:id="rId1"/>
    </p:custDataLst>
    <p:extLst>
      <p:ext uri="{BB962C8B-B14F-4D97-AF65-F5344CB8AC3E}">
        <p14:creationId xmlns:p14="http://schemas.microsoft.com/office/powerpoint/2010/main" val="3966766963"/>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THEME_BG_IMAGE" val=""/>
  <p:tag name="MMPROD_TAG_VCONFIG" val="PD94bWwgdmVyc2lvbj0iMS4wIiBlbmNvZGluZz0iVVRGLTgiPz4NCjxjb25maWd1cmF0aW9uPg0KCTxicmFuZGluZz4NCgkJPHVpZm9udCBuYW1lPSJGT05UX05PVEVTX1RFWFQiIHZhbHVlPSJWZXJkYW5hLDksZmFsc2UsZmFsc2UsZmFsc2UiLz4NCgk8L2JyYW5kaW5nPg0KCTxjb2xvcnM+DQoJCTx1aWNvbG9yIG5hbWU9InByaW1hcnkiIHZhbHVlPSIweDZGODQ4OCIvPg0KCQk8dWljb2xvciBuYW1lPSJnbG93IiB2YWx1ZT0iMHgzNUQzMzQiLz4NCgkJPHVpY29sb3IgbmFtZT0idGV4dCIgdmFsdWU9IjB4RkZGRkZGIi8+DQoJCTx1aWNvbG9yIG5hbWU9ImxpZ2h0IiB2YWx1ZT0iMHg0RTVENjAiLz4NCgkJPHVpY29sb3IgbmFtZT0ic2hhZG93IiB2YWx1ZT0iMHgwMDAwMDAiLz4NCgkJPHVpY29sb3IgbmFtZT0iYmFja2dyb3VuZCIgdmFsdWU9IjB4NzI3OTcxIi8+DQoJPC9jb2xvcnM+DQoJPGxheW91dD4NCgkJPHVpc2hvdyBuYW1lPSJwcmVzZW50YXRpb250aXRsZSIgdmFsdWU9InRydWUiLz4NCgkJPHVpc2hvdyBuYW1lPSJwcmVzZW50ZXJwaG90byIgdmFsdWU9InRydWUiLz4NCgkJPHVpc2hvdyBuYW1lPSJwcmVzZW50ZXJuYW1lIiB2YWx1ZT0idHJ1ZSIvPg0KCQk8dWlzaG93IG5hbWU9InByZXNlbnRlcnRpdGxlIiB2YWx1ZT0idHJ1ZSIvPg0KCQk8dWlzaG93IG5hbWU9InByZXNlbnRlcmVtYWlsIiB2YWx1ZT0idHJ1ZSIvPg0KCQk8dWlzaG93IG5hbWU9InByZXNlbnRlcmJpbyIgdmFsdWU9InRydWUiLz4NCgkJPHVpc2hvdyBuYW1lPSJjb21wYW55bG9nbyIgdmFsdWU9InRydWUiLz4NCgkJPHVpc2hvdyBuYW1lPSJzaWRlYmFyIiB2YWx1ZT0idHJ1ZSIvPg0KCQk8dWlzaG93IG5hbWU9Im91dGxpbmUiIHZhbHVlPSJ0cnVlIi8+DQoJCTx1aXNob3cgbmFtZT0idGh1bWJuYWlsIiB2YWx1ZT0idHJ1ZSIvPg0KCQk8dWlzaG93IG5hbWU9Im5vdGVzIiB2YWx1ZT0idHJ1ZSIvPg0KCQk8dWlzaG93IG5hbWU9InNlYXJjaCIgdmFsdWU9InRydWUiLz4NCgkJPHVpc2hvdyBuYW1lPSJxdWl6IiB2YWx1ZT0idHJ1ZSIvPg0KCQk8dWlzaG93IG5hbWU9ImF0dGFjaG1lbnRzIiB2YWx1ZT0idHJ1ZSIvPg0KCQk8dWlzaG93IG5hbWU9InV0aWxzIiB2YWx1ZT0idHJ1ZSIvPg0KCQk8dWlzaG93IG5hbWU9InZvbHVtZSIgdmFsdWU9InRydWUiLz4NCgkJPHVpc2hvdyBuYW1lPSJwbGF5YmFyIiB2YWx1ZT0idHJ1ZSIvPg0KCQk8dWlzaG93IG5hbWU9InRhbGtpbmdoZWFkIiB2YWx1ZT0idHJ1ZSIvPg0KCQk8dWlzaG93IG5hbWU9InNpZGViYXJvbnJpZ2h0IiB2YWx1ZT0idHJ1ZSIvPg0KCQk8dWlzaG93IG5hbWU9InZpZXdjaGFuZ2UiIHZhbHVlPSJ0cnVlIi8+DQoJCTx1aXNob3cgbmFtZT0iYWx3YXlzU2NydW5jaCIgdmFsdWU9ImZhbHNlIi8+DQoJCTx1aXNob3cgbmFtZT0iaW5pdGlhbGRpc3BsYXltb2RlaXNub3JtYWwiIHZhbHVlPSJ0cnVlIi8+DQoJCTx1aXJlcGxhY2UgbmFtZT0ibG9nbyIgdmFsdWU9IiIvPg0KCQk8dWlyZXBsYWNlIG5hbWU9ImJnaW1hZ2UiIHZhbHVlPSIiLz4NCgkJPHVpcmVwbGFjZSBuYW1lPSJpbml0aWFsdGFiIiB2YWx1ZT0ib3V0bGluZSIvPg0KCTwvbGF5b3V0Pg0KCTxsYW5ndWFnZSBpZD0iZW4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CxmYWxzZSxmYWxzZSx0cnVlIi8+DQoJCTx1aWZvbnQgbmFtZT0iRk9OVF9QUkVTRU5URVJOQU1FIiB2YWx1ZT0iVmVyZGFuYSwxMCx0cnVlLGZhbHNlLHRydWUiLz4NCgkJPHVpZm9udCBuYW1lPSJGT05UX1BSRVNFTlRFUlRJVExFIiB2YWx1ZT0iVmVyZGFuYSwxMC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U2xpZGUgJW4iLz4NCgkJPCEtLSBzdWJzdGl0dXRpb246ICVuID09IHNsaWRlIG51bWJlciAtLT4NCgkJPCEtLSBzdWJzdGl0dXRpb246ICV0ID09IHRvdGFsIHNsaWRlIGNvdW50IC0tPg0KCQk8dWl0ZXh0IG5hbWU9IlNDUlVCQkFSU1RBVFVTX1NMSURFSU5GTyIgdmFsdWU9IlNsaWRlICVuIC8gJXQgfCAiLz4NCgkJPHVpdGV4dCBuYW1lPSJTQ1JVQkJBUlNUQVRVU19TVE9QUEVEIiB2YWx1ZT0iU3RvcHBlZCIvPg0KCQk8dWl0ZXh0IG5hbWU9IlNDUlVCQkFSU1RBVFVTX1BMQVlJTkciIHZhbHVlPSJQbGF5aW5nIi8+DQoJCTx1aXRleHQgbmFtZT0iU0NSVUJCQVJTVEFUVVNfTk9BVURJTyIgdmFsdWU9Ik5vIEF1ZGlvIi8+DQoJCTx1aXRleHQgbmFtZT0iU0NSVUJCQVJTVEFUVVNfVklEUExBWUlORyIgdmFsdWU9IlZpZGVvIFBsYXlpbmciLz4NCgkJPHVpdGV4dCBuYW1lPSJTQ1JVQkJBUlNUQVRVU19MT0FESU5HIiB2YWx1ZT0iTG9hZGluZyIvPg0KCQk8dWl0ZXh0IG5hbWU9IlNDUlVCQkFSU1RBVFVTX0JVRkZFUklORyIgdmFsdWU9IkJ1ZmZlcmluZyIvPg0KCQk8dWl0ZXh0IG5hbWU9IlNDUlVCQkFSU1RBVFVTX1FVRVNUSU9OIiB2YWx1ZT0iQW5zd2VyIFF1ZXN0aW9uIi8+DQoJCTx1aXRleHQgbmFtZT0iU0NSVUJCQVJTVEFUVVNfUkVWSUVXUVVJWiIgdmFsdWU9IlJldmlld2luZyBRdWl6Ii8+DQoJCTwhLS0gc3Vic3RpdHV0aW9uOiAlbSA9PSBtaW51dGVzIHJlbWFpbmluZyAtLT4NCgkJPCEtLSBzdWJzdGl0dXRpb246ICVzID09IHNlY29uZHMgcmVtYWluaW5nIC0tPg0KCQk8dWl0ZXh0IG5hbWU9IkVMQVBTRUQiIHZhbHVlPSIlbSBNaW51dGVzICVzIFNlY29uZHMgUmVtYWluaW5nIi8+DQoJCTx1aXRleHQgbmFtZT0iTk9URk9VTkQiIHZhbHVlPSJOb3RoaW5nIEZvdW5kIi8+DQoJCTx1aXRleHQgbmFtZT0iQVRUQUNITUVOVFMiIHZhbHVlPSJBdHRhY2htZW50cyIvPg0KCQk8IS0tIHN1YnN0aXR1dGlvbjogJXAgPT0gY3VycmVudCBzcGVha2VyJ3MgdGl0bGUgLS0+DQoJCTx1aXRleHQgbmFtZT0iQklPV0lOX1RJVExFIiB2YWx1ZT0iQmlvOiAlcCIvPg0KCQk8dWl0ZXh0IG5hbWU9IkJJT0JUTl9USVRMRSIgdmFsdWU9IkJpbyIvPg0KCQk8dWl0ZXh0IG5hbWU9IkRJVklERVJCVE5fVElUTEUiIHZhbHVlPSJ8Ii8+DQoJCTx1aXRleHQgbmFtZT0iQ09OVEFDVEJUTl9USVRMRSIgdmFsdWU9IkNvbnRhY3QiLz4NCgkJPHVpdGV4dCBuYW1lPSJUQUJfUVVJWiIgdmFsdWU9IlF1aXoiLz4NCgkJPHVpdGV4dCBuYW1lPSJUQUJfT1VUTElORSIgdmFsdWU9Ik91dGxpbmUiLz4NCgkJPHVpdGV4dCBuYW1lPSJUQUJfVEhVTUIiIHZhbHVlPSJUaHVtYiIvPg0KCQk8dWl0ZXh0IG5hbWU9IlRBQl9OT1RFUyIgdmFsdWU9Ik5vdGVzIi8+DQoJCTx1aXRleHQgbmFtZT0iVEFCX1NFQVJDSCIgdmFsdWU9IlNlYXJjaCIvPg0KCQk8dWl0ZXh0IG5hbWU9IlNMSURFX0hFQURJTkciIHZhbHVlPSJTbGlkZSBUaXRsZSIvPg0KCQk8dWl0ZXh0IG5hbWU9IkRVUkFUSU9OX0hFQURJTkciIHZhbHVlPSJEdXJhdGlvbiIvPg0KCQk8dWl0ZXh0IG5hbWU9IlNFQVJDSF9IRUFESU5HIiB2YWx1ZT0iU2VhcmNoIGZvciB0ZXh0OiIvPg0KCQk8dWl0ZXh0IG5hbWU9IlRIVU1CX0hFQURJTkciIHZhbHVlPSJTbGlkZSIvPg0KCQk8dWl0ZXh0IG5hbWU9IlRIVU1CX0lORk8iIHZhbHVlPSJTbGlkZSBUaXRsZS9EdXJhdGlvbiIvPg0KCQk8dWl0ZXh0IG5hbWU9IkFUVEFDSE5BTUVfSEVBRElORyIgdmFsdWU9IkZpbGUgTmFtZSIvPg0KCQk8dWl0ZXh0IG5hbWU9IkFUVEFDSFNJWkVfSEVBRElORyIgdmFsdWU9IlNpemUiLz4NCgkJPHVpdGV4dCBuYW1lPSJTTElERV9OT1RFUyIgdmFsdWU9IlNsaWRlIE5vdGVzIi8+DQoJCTwhLS1xdWl6IHBvZCBhbmQgbWVzc2FnZSBib3ggdGV4dHMtLT4NCgkJPHVpdGV4dCBuYW1lPSJRVUlaUE9EX1FVSVpfQVRURU1QVCIgdmFsdWU9IlF1aXogQXR0ZW1wdDoiLz4NCgkJPHVpdGV4dCBuYW1lPSJRVUlaUE9EX1FVSVpfQVRURU1QVF9WQUxVRSIgdmFsdWU9IiVuIG9mICV0Ii8+DQoJCTx1aXRleHQgbmFtZT0iUVVJWlBPRF9RVUlaX1NDT1JFIiB2YWx1ZT0iU2NvcmVkOiIvPg0KCQk8dWl0ZXh0IG5hbWU9IlFVSVpQT0RfUVVJWl9QQVNTU0NPUkUiIHZhbHVlPSJQYXNzaW5nIFNjb3JlOiIvPg0KCQk8dWl0ZXh0IG5hbWU9IlFVSVpQT0RfUVVJWl9NQVhTQ09SRSIgdmFsdWU9Ik1heCBTY29yZToiLz4NCgkJPHVpdGV4dCBuYW1lPSJRVUlaUE9EX1FVRVNBVE1QVF9TVFIiIHZhbHVlPSJBdHRlbXB0OiAlbiBvZiAldCIvPg0KCQk8dWl0ZXh0IG5hbWU9IlFVSVpQT0RfUVVFU1RZUEVfU1RSIiB2YWx1ZT0iVHlwZTogJXMiLz4NCgkJPHVpdGV4dCBuYW1lPSJRVUlaUE9EX1FVRVNUWVBFX0dSRCIgdmFsdWU9IkdyYWRlZCIvPg0KCQk8dWl0ZXh0IG5hbWU9IlFVSVpQT0RfUVVFU1RZUEVfU1ZZIiB2YWx1ZT0iU3VydmV5Ii8+DQoJCTx1aXRleHQgbmFtZT0iUVVJWlBPRF9RVUlaQVRNUFRfSU5GIiB2YWx1ZT0iSW5maW5pdGUiLz4NCgkJPHVpdGV4dCBuYW1lPSJRVUlaUE9EX1FVRVNBVE1QVF9JTkYiIHZhbHVlPSJJbmZpbml0ZSIvPg0KCQk8dWl0ZXh0IG5hbWU9IldBUk5JTkdNU0dfWUVTU1RSSU5HIiB2YWx1ZT0iWWVzIi8+DQoJCTx1aXRleHQgbmFtZT0iV0FSTklOR01TR19OT1NUUklORyIgdmFsdWU9Ik5vIi8+DQoJCTx1aXRleHQgbmFtZT0iV0FSTklOR01TR19USVRMRVNUUklORyIgdmFsdWU9IlF1aXogTmF2aWdhdGlvbiBXYXJuaW5nIi8+DQoJCTx1aXRleHQgbmFtZT0iV0FSTklOR01TR19NU0dTVFJJTkciIHZhbHVlPSJUaGVyZSBhcmUgdW4tYXR0ZW1wdGVkIHF1ZXN0aW9ucyBpbiB0aGlzIFF1aXouJiN4QTsmI3hBO0NsaWNraW5nIFllcyB3aWxsIHRha2UgeW91IG91dCBvZiB0aGUgUXVpei4gQ2xpY2sgTm8gdG8gY29udGludWUgdGhlIFF1aXouIi8+DQoJCTx1aXRleHQgbmFtZT0iSU5GT1JNQVRJT05fSDI2NF9GTEFTSFBMQVlFUiIgdmFsdWU9IlRoZSBjdXJyZW50IHZlcnNpb24gb2YgRmxhc2ggUGxheWVyIGluc3RhbGxlZCBvbiB5b3VyIG1hY2hpbmUgZG9lcyBub3Qgc3VwcG9ydCB0aGlzIHZpZGVvLiBDbGljayBvbiB0aGUgdmlkZW8gYXJlYSB0byBkb3dubG9hZCB0aGUgbGF0ZXN0IEZsYXNoIFBsYXllc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U2hvdyBzaWRlYmFyIHRvIHBhcnRpY2lwYW50cyIvPg0KCQk8dWl0ZXh0IG5hbWU9Ik1VVEUiIHZhbHVlPSJNdXRlIi8+DQoJCTx1aXRleHQgbmFtZT0iRE9DV1JBUF9USVRMRSIgdmFsdWU9IlByZXNlbnRlciBGaWxlIEF0dGFjaG1lbnQiLz4NCgkJPHVpdGV4dCBuYW1lPSJET0NXUkFQX01TRyIgdmFsdWU9IlNhdmUgdG8gTXkgQ29tcHV0ZXIiLz4NCgkJPHVpdGV4dCBuYW1lPSJET0NXUkFQX1BST01QVCIgdmFsdWU9IkNsaWNrIHRvIERvd25sb2FkIi8+DQoJPC9sYW5ndWFnZT4NCgk8bGFuZ3VhZ2UgaWQ9ImRl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kZvbGllICVuIi8+DQoJCTwhLS0gc3Vic3RpdHV0aW9uOiAlbiA9PSBzbGlkZSBudW1iZXIgLS0+DQoJCTwhLS0gc3Vic3RpdHV0aW9uOiAldCA9PSB0b3RhbCBzbGlkZSBjb3VudCAtLT4NCgkJPHVpdGV4dCBuYW1lPSJTQ1JVQkJBUlNUQVRVU19TTElERUlORk8iIHZhbHVlPSJGb2xpZSAlbiAvICV0IHwgIi8+DQoJCTx1aXRleHQgbmFtZT0iU0NSVUJCQVJTVEFUVVNfU1RPUFBFRCIgdmFsdWU9IkJlZW5kZXQiLz4NCgkJPHVpdGV4dCBuYW1lPSJTQ1JVQkJBUlNUQVRVU19QTEFZSU5HIiB2YWx1ZT0iV2llZGVyZ2FiZSIvPg0KCQk8dWl0ZXh0IG5hbWU9IlNDUlVCQkFSU1RBVFVTX05PQVVESU8iIHZhbHVlPSJLZWluIEF1ZGlvIi8+DQoJCTx1aXRleHQgbmFtZT0iU0NSVUJCQVJTVEFUVVNfVklEUExBWUlORyIgdmFsdWU9IlZpZGVvIHdpcmQgYWJnZXNwaWVsdCIvPg0KCQk8dWl0ZXh0IG5hbWU9IlNDUlVCQkFSU1RBVFVTX0xPQURJTkciIHZhbHVlPSJMYWRlbiIvPg0KCQk8dWl0ZXh0IG5hbWU9IlNDUlVCQkFSU1RBVFVTX0JVRkZFUklORyIgdmFsdWU9IlB1ZmZlcm4iLz4NCgkJPHVpdGV4dCBuYW1lPSJTQ1JVQkJBUlNUQVRVU19RVUVTVElPTiIgdmFsdWU9IkZyYWdlIGJlYW50d29ydGVuIi8+DQoJCTx1aXRleHQgbmFtZT0iU0NSVUJCQVJTVEFUVVNfUkVWSUVXUVVJWiIgdmFsdWU9Ik5vY2htYWxzIGR1cmNoc2VoZW4iLz4NCgkJPCEtLSBzdWJzdGl0dXRpb246ICVtID09IG1pbnV0ZXMgcmVtYWluaW5nIC0tPg0KCQk8IS0tIHN1YnN0aXR1dGlvbjogJXMgPT0gc2Vjb25kcyByZW1haW5pbmcgLS0+DQoJCTx1aXRleHQgbmFtZT0iRUxBUFNFRCIgdmFsdWU9IlJlc3RkYXVlcjogJW0gTWludXRlbiAlcyBTZWt1bmRlbiIvPg0KCQk8dWl0ZXh0IG5hbWU9Ik5PVEZPVU5EIiB2YWx1ZT0iTmljaHRzIGdlZnVuZGVuIi8+DQoJCTx1aXRleHQgbmFtZT0iQVRUQUNITUVOVFMiIHZhbHVlPSJBbmxhZ2VuIi8+DQoJCTwhLS0gc3Vic3RpdHV0aW9uOiAlcCA9PSBjdXJyZW50IHNwZWFrZXIncyB0aXRsZSAtLT4NCgkJPHVpdGV4dCBuYW1lPSJCSU9XSU5fVElUTEUiIHZhbHVlPSJTcHJlY2hlcjogJXAiLz4NCgkJPHVpdGV4dCBuYW1lPSJCSU9CVE5fVElUTEUiIHZhbHVlPSJTcHJlY2hlciIvPg0KCQk8dWl0ZXh0IG5hbWU9IkRJVklERVJCVE5fVElUTEUiIHZhbHVlPSJ8Ii8+DQoJCTx1aXRleHQgbmFtZT0iQ09OVEFDVEJUTl9USVRMRSIgdmFsdWU9IktvbnRha3QiLz4NCgkJPHVpdGV4dCBuYW1lPSJUQUJfUVVJWiIgdmFsdWU9IlF1aXoiLz4NCgkJPHVpdGV4dCBuYW1lPSJUQUJfT1VUTElORSIgdmFsdWU9IlN0cnVrdHVyIi8+DQoJCTx1aXRleHQgbmFtZT0iVEFCX1RIVU1CIiB2YWx1ZT0iTWluaWF0dXIiLz4NCgkJPHVpdGV4dCBuYW1lPSJUQUJfTk9URVMiIHZhbHVlPSJOb3RpemVuIi8+DQoJCTx1aXRleHQgbmFtZT0iVEFCX1NFQVJDSCIgdmFsdWU9IlN1Y2hlbiIvPg0KCQk8dWl0ZXh0IG5hbWU9IlNMSURFX0hFQURJTkciIHZhbHVlPSJGb2xpZW50aXRlbCIvPg0KCQk8dWl0ZXh0IG5hbWU9IkRVUkFUSU9OX0hFQURJTkciIHZhbHVlPSJEYXVlciIvPg0KCQk8dWl0ZXh0IG5hbWU9IlNFQVJDSF9IRUFESU5HIiB2YWx1ZT0iVGV4dCBzdWNoZW46Ii8+DQoJCTx1aXRleHQgbmFtZT0iVEhVTUJfSEVBRElORyIgdmFsdWU9IkZvbGllIi8+DQoJCTx1aXRleHQgbmFtZT0iVEhVTUJfSU5GTyIgdmFsdWU9IkZvbGllbnRpdGVsL0RhdWVyIi8+DQoJCTx1aXRleHQgbmFtZT0iQVRUQUNITkFNRV9IRUFESU5HIiB2YWx1ZT0iRGF0ZWluYW1lIi8+DQoJCTx1aXRleHQgbmFtZT0iQVRUQUNIU0laRV9IRUFESU5HIiB2YWx1ZT0iR3LDtsOfZSIvPg0KCQk8dWl0ZXh0IG5hbWU9IlNMSURFX05PVEVTIiB2YWx1ZT0iRm9saWVubm90aXplbiIvPg0KCQk8IS0tcXVpeiBwb2QgYW5kIG1lc3NhZ2UgYm94IHRleHRzLS0+DQoJCTx1aXRleHQgbmFtZT0iUVVJWlBPRF9RVUlaX0FUVEVNUFQiIHZhbHVlPSJRdWl6dmVyc3VjaDoiLz4NCgkJPHVpdGV4dCBuYW1lPSJRVUlaUE9EX1FVSVpfQVRURU1QVF9WQUxVRSIgdmFsdWU9IiVuIHZvbiAldCIvPg0KCQk8dWl0ZXh0IG5hbWU9IlFVSVpQT0RfUVVJWl9TQ09SRSIgdmFsdWU9IkVycmVpY2h0OiIvPg0KCQk8dWl0ZXh0IG5hbWU9IlFVSVpQT0RfUVVJWl9QQVNTU0NPUkUiIHZhbHVlPSJNaW5kZXN0cHVua3R6YWhsOiIvPg0KCQk8dWl0ZXh0IG5hbWU9IlFVSVpQT0RfUVVJWl9NQVhTQ09SRSIgdmFsdWU9Ik1heGltYWxlIFB1bmt0emFobDoiLz4NCgkJPHVpdGV4dCBuYW1lPSJRVUlaUE9EX1FVRVNBVE1QVF9TVFIiIHZhbHVlPSJWZXJzdWNoOiAlbiB2b24gJXQiLz4NCgkJPHVpdGV4dCBuYW1lPSJRVUlaUE9EX1FVRVNUWVBFX1NUUiIgdmFsdWU9IlR5cDogJXMiLz4NCgkJPHVpdGV4dCBuYW1lPSJRVUlaUE9EX1FVRVNUWVBFX0dSRCIgdmFsdWU9IkJld2VydGV0Ii8+DQoJCTx1aXRleHQgbmFtZT0iUVVJWlBPRF9RVUVTVFlQRV9TVlkiIHZhbHVlPSJVbWZyYWdlIi8+DQoJCTx1aXRleHQgbmFtZT0iUVVJWlBPRF9RVUlaQVRNUFRfSU5GIiB2YWx1ZT0iVW5lbmRsaWNoIi8+DQoJCTx1aXRleHQgbmFtZT0iUVVJWlBPRF9RVUVTQVRNUFRfSU5GIiB2YWx1ZT0iVW5lbmRsaWNoIi8+DQoJCTx1aXRleHQgbmFtZT0iV0FSTklOR01TR19ZRVNTVFJJTkciIHZhbHVlPSJKYSIvPg0KCQk8dWl0ZXh0IG5hbWU9IldBUk5JTkdNU0dfTk9TVFJJTkciIHZhbHVlPSJOZWluIi8+DQoJCTx1aXRleHQgbmFtZT0iV0FSTklOR01TR19USVRMRVNUUklORyIgdmFsdWU9IlF1aXpuYXZpZ2F0aW9uc3dhcm51bmciLz4NCgkJPHVpdGV4dCBuYW1lPSJXQVJOSU5HTVNHX01TR1NUUklORyIgdmFsdWU9IkluIGRpZXNlbSBRdWl6IGdpYnQgZXMgdW5iZWFudHdvcnRldGUgRnJhZ2VuLiYjeEE7JiN4QTtXZW5uIFNpZSBhdWYgJnF1b3Q7SmEmcXVvdDsga2xpY2tlbiwgd2lyZCBkYXMgUXVpeiBiZWVuZGV0LiBLbGlja2VuIFNpZSBhdWYgJnF1b3Q7TmVpbiZxdW90OywgdW0gbWl0IGRlbSBRdWl6IGZvcnR6dWZhaHJlbi4iLz4NCgkJPHVpdGV4dCBuYW1lPSJJTkZPUk1BVElPTl9IMjY0X0ZMQVNIUExBWUVSIiB2YWx1ZT0iRGFzIFZpZGVvIHdpcmQgdm9uIGRlciBtb21lbnRhbiBhdWYgZGllc2VtIENvbXB1dGVyIGluc3RhbGxpZXJ0ZW4gVmVyc2lvbiB2b24gRmxhc2ggUGxheWVyIG5pY2h0IHVudGVyc3TDvHR6dC4gS2xpY2tlbiBTaWUgYXVmIGRlbiBWaWRlb2JlcmVpY2gsIHVtIGRpZSBha3R1ZWxsZSBWZXJzaW9uIHZvbiBGbGFzaCBQbGF5ZXIgaGVydW50ZXJ6dWxhZGVu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JEZW4gVGVpbG5laG1lcm4gZGllIFNlaXRlbmxlaXN0ZSBhbnplaWdlbiIvPg0KCQk8dWl0ZXh0IG5hbWU9Ik1VVEUiIHZhbHVlPSJUb24gYXVzIi8+DQoJCTx1aXRleHQgbmFtZT0iRE9DV1JBUF9USVRMRSIgdmFsdWU9IlByZXNlbnRlci1BbmhhbmciLz4NCgkJPHVpdGV4dCBuYW1lPSJET0NXUkFQX01TRyIgdmFsdWU9IkF1ZiBtZWluZW0gQXJiZWl0c3BsYXR6IHNwZWljaGVybiIvPg0KCQk8dWl0ZXh0IG5hbWU9IkRPQ1dSQVBfUFJPTVBUIiB2YWx1ZT0iWnVtIEhlcnVudGVybGFkZW4ga2xpY2tlbiIvPg0KCTwvbGFuZ3VhZ2U+DQoJPGxhbmd1YWdlIGlkPSJmci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JEaWFwb3NpdGl2ZSAlbiIvPg0KCQk8IS0tIHN1YnN0aXR1dGlvbjogJW4gPT0gc2xpZGUgbnVtYmVyIC0tPg0KCQk8IS0tIHN1YnN0aXR1dGlvbjogJXQgPT0gdG90YWwgc2xpZGUgY291bnQgLS0+DQoJCTx1aXRleHQgbmFtZT0iU0NSVUJCQVJTVEFUVVNfU0xJREVJTkZPIiB2YWx1ZT0iRGlhcG9zaXRpdmUgJW4gLyAldCB8ICIvPg0KCQk8dWl0ZXh0IG5hbWU9IlNDUlVCQkFSU1RBVFVTX1NUT1BQRUQiIHZhbHVlPSJBcnLDqnTDqWUiLz4NCgkJPHVpdGV4dCBuYW1lPSJTQ1JVQkJBUlNUQVRVU19QTEFZSU5HIiB2YWx1ZT0iTGVjdHVyZSIvPg0KCQk8dWl0ZXh0IG5hbWU9IlNDUlVCQkFSU1RBVFVTX05PQVVESU8iIHZhbHVlPSJQYXMgZGUgc29uIi8+DQoJCTx1aXRleHQgbmFtZT0iU0NSVUJCQVJTVEFUVVNfVklEUExBWUlORyIgdmFsdWU9IkxlY3R1cmUgdmlkw6lvIGVuIGNvdXJzIi8+DQoJCTx1aXRleHQgbmFtZT0iU0NSVUJCQVJTVEFUVVNfTE9BRElORyIgdmFsdWU9IkNoYXJnZW1lbnQgZW4gY291cnMiLz4NCgkJPHVpdGV4dCBuYW1lPSJTQ1JVQkJBUlNUQVRVU19CVUZGRVJJTkciIHZhbHVlPSJNaXNlIGVuIG3DqW1vaXJlIi8+DQoJCTx1aXRleHQgbmFtZT0iU0NSVUJCQVJTVEFUVVNfUVVFU1RJT04iIHZhbHVlPSJSw6lwb25kcmUgw6AgbGEgcXVlc3Rpb24iLz4NCgkJPHVpdGV4dCBuYW1lPSJTQ1JVQkJBUlNUQVRVU19SRVZJRVdRVUlaIiB2YWx1ZT0iUsOpdmlzaW9uIGR1IHF1ZXN0aW9ubmFpcmUiLz4NCgkJPCEtLSBzdWJzdGl0dXRpb246ICVtID09IG1pbnV0ZXMgcmVtYWluaW5nIC0tPg0KCQk8IS0tIHN1YnN0aXR1dGlvbjogJXMgPT0gc2Vjb25kcyByZW1haW5pbmcgLS0+DQoJCTx1aXRleHQgbmFtZT0iRUxBUFNFRCIgdmFsdWU9IiVtIG1pbnV0ZXMgJXMgc2Vjb25kZXMgcmVzdGFudGVzIi8+DQoJCTx1aXRleHQgbmFtZT0iTk9URk9VTkQiIHZhbHVlPSJSaWVuIHRyb3V2w6kiLz4NCgkJPHVpdGV4dCBuYW1lPSJBVFRBQ0hNRU5UUyIgdmFsdWU9IlBpw6hjZXMgam9pbnRlcyIvPg0KCQk8IS0tIHN1YnN0aXR1dGlvbjogJXAgPT0gY3VycmVudCBzcGVha2VyJ3MgdGl0bGUgLS0+DQoJCTx1aXRleHQgbmFtZT0iQklPV0lOX1RJVExFIiB2YWx1ZT0iQmlvIDogJXAiLz4NCgkJPHVpdGV4dCBuYW1lPSJCSU9CVE5fVElUTEUiIHZhbHVlPSJCaW8gOiIvPg0KCQk8dWl0ZXh0IG5hbWU9IkRJVklERVJCVE5fVElUTEUiIHZhbHVlPSJ8Ii8+DQoJCTx1aXRleHQgbmFtZT0iQ09OVEFDVEJUTl9USVRMRSIgdmFsdWU9IkNvbnRhY3QiLz4NCgkJPHVpdGV4dCBuYW1lPSJUQUJfUVVJWiIgdmFsdWU9IlF1aXoiLz4NCgkJPHVpdGV4dCBuYW1lPSJUQUJfT1VUTElORSIgdmFsdWU9IlBsYW4iLz4NCgkJPHVpdGV4dCBuYW1lPSJUQUJfVEhVTUIiIHZhbHVlPSJEaWFwb3MiLz4NCgkJPHVpdGV4dCBuYW1lPSJUQUJfTk9URVMiIHZhbHVlPSJOb3RlcyIvPg0KCQk8dWl0ZXh0IG5hbWU9IlRBQl9TRUFSQ0giIHZhbHVlPSJSZWNoZXJjaGUiLz4NCgkJPHVpdGV4dCBuYW1lPSJTTElERV9IRUFESU5HIiB2YWx1ZT0iVGl0cmUgZGUgbGEgZGlhcG9zaXRpdmUiLz4NCgkJPHVpdGV4dCBuYW1lPSJEVVJBVElPTl9IRUFESU5HIiB2YWx1ZT0iRHVyw6llIi8+DQoJCTx1aXRleHQgbmFtZT0iU0VBUkNIX0hFQURJTkciIHZhbHVlPSJSZWNoZXJjaGUgZGUgdGV4dGUgOiIvPg0KCQk8dWl0ZXh0IG5hbWU9IlRIVU1CX0hFQURJTkciIHZhbHVlPSJEaWFwb3NpdGl2ZSIvPg0KCQk8dWl0ZXh0IG5hbWU9IlRIVU1CX0lORk8iIHZhbHVlPSJUaXRyZS9kdXLDqWUiLz4NCgkJPHVpdGV4dCBuYW1lPSJBVFRBQ0hOQU1FX0hFQURJTkciIHZhbHVlPSJOb20gZGUgZmljaGllciIvPg0KCQk8dWl0ZXh0IG5hbWU9IkFUVEFDSFNJWkVfSEVBRElORyIgdmFsdWU9IlRhaWxsZSIvPg0KCQk8dWl0ZXh0IG5hbWU9IlNMSURFX05PVEVTIiB2YWx1ZT0iQ29tbWVudGFpcmVzIGRlcyBkaWFwb3NpdGl2ZXMiLz4NCgkJPCEtLXF1aXogcG9kIGFuZCBtZXNzYWdlIGJveCB0ZXh0cy0tPg0KCQk8dWl0ZXh0IG5hbWU9IlFVSVpQT0RfUVVJWl9BVFRFTVBUIiB2YWx1ZT0iVGVudGF0aXZlIGRlIHF1ZXN0aW9ubmFpcmUgOiIvPg0KCQk8dWl0ZXh0IG5hbWU9IlFVSVpQT0RfUVVJWl9BVFRFTVBUX1ZBTFVFIiB2YWx1ZT0iJW4gc3VyICV0Ii8+DQoJCTx1aXRleHQgbmFtZT0iUVVJWlBPRF9RVUlaX1NDT1JFIiB2YWx1ZT0iTm90ZSBvYnRlbnVlIDoiLz4NCgkJPHVpdGV4dCBuYW1lPSJRVUlaUE9EX1FVSVpfUEFTU1NDT1JFIiB2YWx1ZT0iTm90ZSBkJ2FkbWlzc2liaWxpdMOpwqA6Ii8+DQoJCTx1aXRleHQgbmFtZT0iUVVJWlBPRF9RVUlaX01BWFNDT1JFIiB2YWx1ZT0iTm90ZSBtYXhpbWFsZSA6Ii8+DQoJCTx1aXRleHQgbmFtZT0iUVVJWlBPRF9RVUVTQVRNUFRfU1RSIiB2YWx1ZT0iVGVudGF0aXZlIDogJW4gc3VyICV0Ii8+DQoJCTx1aXRleHQgbmFtZT0iUVVJWlBPRF9RVUVTVFlQRV9TVFIiIHZhbHVlPSJUeXBlOiAlcyIvPg0KCQk8dWl0ZXh0IG5hbWU9IlFVSVpQT0RfUVVFU1RZUEVfR1JEIiB2YWx1ZT0iTm90w6kiLz4NCgkJPHVpdGV4dCBuYW1lPSJRVUlaUE9EX1FVRVNUWVBFX1NWWSIgdmFsdWU9IkVucXXDqnRlIi8+DQoJCTx1aXRleHQgbmFtZT0iUVVJWlBPRF9RVUlaQVRNUFRfSU5GIiB2YWx1ZT0iSWxsaW1pdMOpIi8+DQoJCTx1aXRleHQgbmFtZT0iUVVJWlBPRF9RVUVTQVRNUFRfSU5GIiB2YWx1ZT0iSWxsaW1pdMOpIi8+DQoJCTx1aXRleHQgbmFtZT0iV0FSTklOR01TR19ZRVNTVFJJTkciIHZhbHVlPSJPdWkiLz4NCgkJPHVpdGV4dCBuYW1lPSJXQVJOSU5HTVNHX05PU1RSSU5HIiB2YWx1ZT0iTm9uIi8+DQoJCTx1aXRleHQgbmFtZT0iV0FSTklOR01TR19USVRMRVNUUklORyIgdmFsdWU9IkF2ZXJ0aXNzZW1lbnQgZGUgbmF2aWdhdGlvbiBkdSBxdWVzdGlvbm5haXJlIi8+DQoJCTx1aXRleHQgbmFtZT0iV0FSTklOR01TR19NU0dTVFJJTkciIHZhbHVlPSJWb3VzIG4nYXZleiBwYXMgcsOpcG9uZHUgw6AgY2VydGFpbmVzIHF1ZXN0aW9ucyBkZSBjZSBxdWVzdGlvbm5haXJlLiYjeEE7JiN4QTtTaSB2b3VzIGNsaXF1ZXogc3VyIE91aSwgdm91cyBxdWl0dGVyZXogbGUgcXVlc3Rpb25uYWlyZS4gQ2xpcXVleiBzdXIgTm9uIHBvdXIgY29udGludWVyIGxlIHF1ZXN0aW9ubmFpcmUuIi8+DQoJCTx1aXRleHQgbmFtZT0iSU5GT1JNQVRJT05fSDI2NF9GTEFTSFBMQVlFUiIgdmFsdWU9IkxhIHZlcnNpb24gZGUgRmxhc2ggUGxheWVyIGFjdHVlbGxlbWVudCBpbnN0YWxsw6llIHN1ciB2b3RyZSBtYWNoaW5lIG5lIHByZW5kIHBhcyBlbiBjaGFyZ2UgY2UgdHlwZSBkZSB2aWTDqW8uIENsaXF1ZXogc3VyIGxhIHpvbmUgdmlkw6lvIHBvdXIgdMOpbMOpY2hhcmdlciBsYSBkZXJuacOocmUgdmVyc2lvbiBkZSBGbGFzaCBQbGF5ZXI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k1vbnRyZXIgbCdlbmNhZHLDqSBhdXggcGFydGljaXBhbnRzIi8+DQoJCTx1aXRleHQgbmFtZT0iTVVURSIgdmFsdWU9Ik11ZXQiLz4NCgkJPHVpdGV4dCBuYW1lPSJET0NXUkFQX1RJVExFIiB2YWx1ZT0iUGnDqGNlIGpvaW50ZSBQcmVzZW50ZXIiLz4NCgkJPHVpdGV4dCBuYW1lPSJET0NXUkFQX01TRyIgdmFsdWU9IkVucmVnaXN0cmVyIHN1ciBtb24gb3JkaW5hdGV1ciIvPg0KCQk8dWl0ZXh0IG5hbWU9IkRPQ1dSQVBfUFJPTVBUIiB2YWx1ZT0iQ2xpcXVlciBwb3VyIHTDqWzDqWNoYXJnZXIiLz4NCgk8L2xhbmd1YWdlPg0KCTxsYW5ndWFnZSBpZD0iamEiPg0KCQk8IS0tIGZvcm1hdCBmb3IgdWlmb250IHZhbHVlIGlzICJmb250LHNpemUsaXNib2xkLGlzaXRhbGljLGlzc2hhZG93ZWQiIC0tPg0KCQk8dWlmb250IG5hbWU9IkZPTlRfUVVJWlpJTkciIHZhbHVlPSJWZXJkYW5hLDksZmFsc2UsZmFsc2UsZmFsc2UiLz4NCgkJPHVpZm9udCBuYW1lPSJGT05UX1NDUlVCU1RBVFVTIiB2YWx1ZT0iVmVyZGFuYSwxMSxmYWxzZSxmYWxzZSx0cnVlIi8+DQoJCTx1aWZvbnQgbmFtZT0iRk9OVF9TQ1JVQlRJTUUiIHZhbHVlPSJWZXJkYW5hLDksZmFsc2UsZmFsc2UsdHJ1ZSIvPg0KCQk8dWlmb250IG5hbWU9IkZPTlRfRUxBUFNFRFRJTUUiIHZhbHVlPSJWZXJkYW5hLDExLHRydWUsZmFsc2UsZmFsc2UiLz4NCgkJPHVpZm9udCBuYW1lPSJGT05UX1VUSUxTTUVOVSIgdmFsdWU9IlZlcmRhbmEsOSx0cnVlLGZhbHNlLGZhbHNlIi8+DQoJCTx1aWZvbnQgbmFtZT0iRk9OVF9UQUJTIiB2YWx1ZT0iVmVyZGFuYSwxMCxmYWxzZSxmYWxzZSxmYWxzZSIvPg0KCQk8dWlmb250IG5hbWU9IkZPTlRfUFJFU0VOVEFUSU9OTkFNRSIgdmFsdWU9IlZlcmRhbmEsMTUsZmFsc2UsZmFsc2UsdHJ1ZSIvPg0KCQk8dWlmb250IG5hbWU9IkZPTlRfUFJFU0VOVEVSTkFNRSIgdmFsdWU9IlZlcmRhbmEsMTUsdHJ1ZSxmYWxzZSx0cnVlIi8+DQoJCTx1aWZvbnQgbmFtZT0iRk9OVF9QUkVTRU5URVJUSVRMRSIgdmFsdWU9IlZlcmRhbmEsMTE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ExLGZhbHNlLGZhbHNlLHRydWUiLz4NCgkJPHVpZm9udCBuYW1lPSJGT05UX0JJT1dJTiIgdmFsdWU9IlZlcmRhbmEsMTEsZmFsc2UsZmFsc2UsZmFsc2UiLz4NCgkJPHVpZm9udCBuYW1lPSJGT05UX0xJU1RIRUFESU5HIiB2YWx1ZT0iVmVyZGFuYSwxMSxmYWxzZSxmYWxzZSxmYWxzZSIvPg0KCQk8dWlmb250IG5hbWU9IkZPTlRfV0lOVElUTEUiIHZhbHVlPSJWZXJkYW5hLDEx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uOCueODqeOCpOODiSA6ICVuIi8+DQoJCTwhLS0gc3Vic3RpdHV0aW9uOiAlbiA9PSBzbGlkZSBudW1iZXIgLS0+DQoJCTwhLS0gc3Vic3RpdHV0aW9uOiAldCA9PSB0b3RhbCBzbGlkZSBjb3VudCAtLT4NCgkJPHVpdGV4dCBuYW1lPSJTQ1JVQkJBUlNUQVRVU19TTElERUlORk8iIHZhbHVlPSLjgrnjg6njgqTjg4kgOiAlbiAvICV0IHwgIi8+DQoJCTx1aXRleHQgbmFtZT0iU0NSVUJCQVJTVEFUVVNfU1RPUFBFRCIgdmFsdWU9IuWBnOatoiIvPg0KCQk8dWl0ZXh0IG5hbWU9IlNDUlVCQkFSU1RBVFVTX1BMQVlJTkciIHZhbHVlPSLlho3nlJ/kuK0iLz4NCgkJPHVpdGV4dCBuYW1lPSJTQ1JVQkJBUlNUQVRVU19OT0FVRElPIiB2YWx1ZT0i6Z+z5aOw44Gq44GXIi8+DQoJCTx1aXRleHQgbmFtZT0iU0NSVUJCQVJTVEFUVVNfVklEUExBWUlORyIgdmFsdWU9IuODk+ODh+OCquWGjeeUn+S4rSIvPg0KCQk8dWl0ZXh0IG5hbWU9IlNDUlVCQkFSU1RBVFVTX0xPQURJTkciIHZhbHVlPSLjg63jg7zjg4nkuK0iLz4NCgkJPHVpdGV4dCBuYW1lPSJTQ1JVQkJBUlNUQVRVU19CVUZGRVJJTkciIHZhbHVlPSLjg5Djg4Pjg5XjgqHkuK0iLz4NCgkJPHVpdGV4dCBuYW1lPSJTQ1JVQkJBUlNUQVRVU19RVUVTVElPTiIgdmFsdWU9IuizquWVj+OBq+etlOOBiOOBpuS4i+OBleOBhCIvPg0KCQk8dWl0ZXh0IG5hbWU9IlNDUlVCQkFSU1RBVFVTX1JFVklFV1FVSVoiIHZhbHVlPSLjgq/jgqTjgrrjgpLjg6zjg5Pjg6Xjg7zjgZfjgabjgYTjgb7jgZkiLz4NCgkJPCEtLSBzdWJzdGl0dXRpb246ICVtID09IG1pbnV0ZXMgcmVtYWluaW5nIC0tPg0KCQk8IS0tIHN1YnN0aXR1dGlvbjogJXMgPT0gc2Vjb25kcyByZW1haW5pbmcgLS0+DQoJCTx1aXRleHQgbmFtZT0iRUxBUFNFRCIgdmFsdWU9Iuaui+OCiiA6ICVtIOWIhiAlcyDnp5IiLz4NCgkJPHVpdGV4dCBuYW1lPSJOT1RGT1VORCIgdmFsdWU9IuS9leOCguimi+OBpOOBi+OCiuOBvuOBm+OCkyIvPg0KCQk8dWl0ZXh0IG5hbWU9IkFUVEFDSE1FTlRTIiB2YWx1ZT0i5re75LuYIi8+DQoJCTwhLS0gc3Vic3RpdHV0aW9uOiAlcCA9PSBjdXJyZW50IHNwZWFrZXIncyB0aXRsZSAtLT4NCgkJPHVpdGV4dCBuYW1lPSJCSU9XSU5fVElUTEUiIHZhbHVlPSLntYzmrbQgOiAlcCIvPg0KCQk8dWl0ZXh0IG5hbWU9IkJJT0JUTl9USVRMRSIgdmFsdWU9Iue1jOattCIvPg0KCQk8dWl0ZXh0IG5hbWU9IkRJVklERVJCVE5fVElUTEUiIHZhbHVlPSJ8Ii8+DQoJCTx1aXRleHQgbmFtZT0iQ09OVEFDVEJUTl9USVRMRSIgdmFsdWU9IuOBiuWVj+OBhOWQiOOCj+OBmyIvPg0KCQk8dWl0ZXh0IG5hbWU9IlRBQl9RVUlaIiB2YWx1ZT0i44Kv44Kk44K6Ii8+DQoJCTx1aXRleHQgbmFtZT0iVEFCX09VVExJTkUiIHZhbHVlPSLjgqLjgqbjg4jjg6njgqTjg7MiLz4NCgkJPHVpdGV4dCBuYW1lPSJUQUJfVEhVTUIiIHZhbHVlPSLjgrXjg6Djg43jg7zjg6siLz4NCgkJPHVpdGV4dCBuYW1lPSJUQUJfTk9URVMiIHZhbHVlPSLjg47jg7zjg4giLz4NCgkJPHVpdGV4dCBuYW1lPSJUQUJfU0VBUkNIIiB2YWx1ZT0i5qSc57SiIi8+DQoJCTx1aXRleHQgbmFtZT0iU0xJREVfSEVBRElORyIgdmFsdWU9IuOCueODqeOCpOODieOCv+OCpOODiOODqyIvPg0KCQk8dWl0ZXh0IG5hbWU9IkRVUkFUSU9OX0hFQURJTkciIHZhbHVlPSLplbfjgZUiLz4NCgkJPHVpdGV4dCBuYW1lPSJTRUFSQ0hfSEVBRElORyIgdmFsdWU9IuaknOe0ouOBmeOCi+ODhuOCreOCueODiCA6ICIvPg0KCQk8dWl0ZXh0IG5hbWU9IlRIVU1CX0hFQURJTkciIHZhbHVlPSLjgrnjg6njgqTjg4kiLz4NCgkJPHVpdGV4dCBuYW1lPSJUSFVNQl9JTkZPIiB2YWx1ZT0i44K544Op44Kk44OJ44K/44Kk44OI44OrIC8g6ZW344GVIi8+DQoJCTx1aXRleHQgbmFtZT0iQVRUQUNITkFNRV9IRUFESU5HIiB2YWx1ZT0i44OV44Kh44Kk44Or5ZCNIi8+DQoJCTx1aXRleHQgbmFtZT0iQVRUQUNIU0laRV9IRUFESU5HIiB2YWx1ZT0i44K144Kk44K6Ii8+DQoJCTx1aXRleHQgbmFtZT0iU0xJREVfTk9URVMiIHZhbHVlPSLjgrnjg6njgqTjg4njg47jg7zjg4giLz4NCgkJPCEtLXF1aXogcG9kIGFuZCBtZXNzYWdlIGJveCB0ZXh0cy0tPg0KCQk8dWl0ZXh0IG5hbWU9IlFVSVpQT0RfUVVJWl9BVFRFTVBUIiB2YWx1ZT0i44Kv44Kk44K66Kmm6KGM5Zue5pWwIDogIi8+DQoJCTx1aXRleHQgbmFtZT0iUVVJWlBPRF9RVUlaX0FUVEVNUFRfVkFMVUUiIHZhbHVlPSIlbiAvICV0Ii8+DQoJCTx1aXRleHQgbmFtZT0iUVVJWlBPRF9RVUlaX1NDT1JFIiB2YWx1ZT0i44K544Kz44KiIDogIi8+DQoJCTx1aXRleHQgbmFtZT0iUVVJWlBPRF9RVUlaX1BBU1NTQ09SRSIgdmFsdWU9IuWQiOagvOeCuSA6Ii8+DQoJCTx1aXRleHQgbmFtZT0iUVVJWlBPRF9RVUlaX01BWFNDT1JFIiB2YWx1ZT0i5pyA6auY5b6X54K5IDogIi8+DQoJCTx1aXRleHQgbmFtZT0iUVVJWlBPRF9RVUVTQVRNUFRfU1RSIiB2YWx1ZT0i6Kmm6KGM5Zue5pWwIDogJW4gLyAldCIvPg0KCQk8dWl0ZXh0IG5hbWU9IlFVSVpQT0RfUVVFU1RZUEVfU1RSIiB2YWx1ZT0i44K/44Kk44OXIDogJXMiLz4NCgkJPHVpdGV4dCBuYW1lPSJRVUlaUE9EX1FVRVNUWVBFX0dSRCIgdmFsdWU9IuipleS+oSIvPg0KCQk8dWl0ZXh0IG5hbWU9IlFVSVpQT0RfUVVFU1RZUEVfU1ZZIiB2YWx1ZT0i44Ki44Oz44Kx44O844OIIi8+DQoJCTx1aXRleHQgbmFtZT0iUVVJWlBPRF9RVUlaQVRNUFRfSU5GIiB2YWx1ZT0i54Sh5Yi26ZmQIi8+DQoJCTx1aXRleHQgbmFtZT0iUVVJWlBPRF9RVUVTQVRNUFRfSU5GIiB2YWx1ZT0i54Sh5Yi26ZmQIi8+DQoJCTx1aXRleHQgbmFtZT0iV0FSTklOR01TR19ZRVNTVFJJTkciIHZhbHVlPSLjga/jgYQiLz4NCgkJPHVpdGV4dCBuYW1lPSJXQVJOSU5HTVNHX05PU1RSSU5HIiB2YWx1ZT0i44GE44GE44GIIi8+DQoJCTx1aXRleHQgbmFtZT0iV0FSTklOR01TR19USVRMRVNUUklORyIgdmFsdWU9IuOCr+OCpOOCuuOBruODiuODk+OCsuODvOOCt+ODp+ODs+OBq+mWouOBmeOCi+itpuWRiiIvPg0KCQk8dWl0ZXh0IG5hbWU9IldBUk5JTkdNU0dfTVNHU1RSSU5HIiB2YWx1ZT0i44GT44Gu44Kv44Kk44K644Gr44Gv44CB44G+44Gg6Kej562U44GX44Gm44GE44Gq44GE6LOq5ZWP44GM44GC44KK44G+44GZ44CCJiN4QTsmI3hBOyDjgq/jgqTjgrrjgpLntYLkuobjgZnjgovjgavjga/jgIHjgIzjga/jgYTjgI3jgpLjgq/jg6rjg4Pjgq/jgZfjgb7jgZnjgILjgq/jgqTjgrrjgpLntprooYzjgZnjgovjgavjga/jgIHjgIzjgYTjgYTjgYjjgI3jgpLjgq/jg6rjg4Pjgq/jgZfjgb7jgZnjgIIiLz4NCgkJPHVpdGV4dCBuYW1lPSJJTkZPUk1BVElPTl9IMjY0X0ZMQVNIUExBWUVSIiB2YWx1ZT0i44GK5L2/44GE44Gu44Kz44Oz44OU44Ol44O844K/44Gr54++5Zyo44Kk44Oz44K544OI44O844Or44GV44KM44Gm44GE44KLIEZsYXNoIFBsYXllciDjga7jg5Djg7zjgrjjg6fjg7Pjga/jgIHjgZPjga7jg5Pjg4fjgqrjgpLjgrXjg53jg7zjg4jjgZfjgabjgYTjgb7jgZvjgpPjgILmnIDmlrDjga4gRmxhc2ggUGxheWVyIOOCkuODgOOCpuODs+ODreODvOODieOBmeOCi+OBq+OBr+OAgeODk+ODh+OCqumgmOWfn+OCkuOCr+ODquODg+OCr+OBl+OBpuOBj+OBoOOBleOBhOOAg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LjgrXjgqTjg4njg5Djg7zjgpLlj4LliqDogIXjgavopovjgZvjgosiLz4NCgkJPHVpdGV4dCBuYW1lPSJNVVRFIiB2YWx1ZT0i44Of44Ol44O844OIIi8+DQoJCTx1aXRleHQgbmFtZT0iRE9DV1JBUF9USVRMRSIgdmFsdWU9IlByZXNlbnRlciDmt7vku5jjg5XjgqHjgqTjg6siLz4NCgkJPHVpdGV4dCBuYW1lPSJET0NXUkFQX01TRyIgdmFsdWU9IuODnuOCpOOCs+ODs+ODlOODpeODvOOCv+OBq+S/neWtmCIvPg0KCQk8dWl0ZXh0IG5hbWU9IkRPQ1dSQVBfUFJPTVBUIiB2YWx1ZT0i44Kv44Oq44OD44Kv44GX44Gm44OA44Km44Oz44Ot44O844OJIi8+DQoJPC9sYW5ndWFnZT4NCgk8bGFuZ3VhZ2UgaWQ9ImtvIj4NCgkJPCEtLSBmb3JtYXQgZm9yIHVpZm9udCB2YWx1ZSBpcyAiZm9udCxzaXplLGlzYm9sZCxpc2l0YWxpYyxpc3NoYWRvd2VkIiAtLT4NCgkJPHVpZm9udCBuYW1lPSJGT05UX1FVSVpaSU5HIiB2YWx1ZT0iVmVyZGFuYSw5LGZhbHNlLGZhbHNlLGZhbHNlIi8+DQoJCTx1aWZvbnQgbmFtZT0iRk9OVF9TQ1JVQlNUQVRVUyIgdmFsdWU9IlZlcmRhbmEsMTEsZmFsc2UsZmFsc2UsdHJ1ZSIvPg0KCQk8dWlmb250IG5hbWU9IkZPTlRfU0NSVUJUSU1FIiB2YWx1ZT0iVmVyZGFuYSw5LGZhbHNlLGZhbHNlLHRydWUiLz4NCgkJPHVpZm9udCBuYW1lPSJGT05UX0VMQVBTRURUSU1FIiB2YWx1ZT0iVmVyZGFuYSwxMSx0cnVlLGZhbHNlLGZhbHNlIi8+DQoJCTx1aWZvbnQgbmFtZT0iRk9OVF9VVElMU01FTlUiIHZhbHVlPSJWZXJkYW5hLDksdHJ1ZSxmYWxzZSxmYWxzZSIvPg0KCQk8dWlmb250IG5hbWU9IkZPTlRfVEFCUyIgdmFsdWU9IlZlcmRhbmEsMTEsZmFsc2UsZmFsc2UsZmFsc2UiLz4NCgkJPHVpZm9udCBuYW1lPSJGT05UX1BSRVNFTlRBVElPTk5BTUUiIHZhbHVlPSJWZXJkYW5hLDE1LGZhbHNlLGZhbHNlLHRydWUiLz4NCgkJPHVpZm9udCBuYW1lPSJGT05UX1BSRVNFTlRFUk5BTUUiIHZhbHVlPSJWZXJkYW5hLDE1LHRydWUsZmFsc2UsdHJ1ZSIvPg0KCQk8dWlmb250IG5hbWU9IkZPTlRfUFJFU0VOVEVSVElUTEUiIHZhbHVlPSJWZXJkYW5hLDExLGZhbHNlLGZhbHNlLHRydWUiLz4NCgkJPHVpZm9udCBuYW1lPSJGT05UX0JJT0JUTiIgdmFsdWU9IlZlcmRhbmEsMTE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xMSxmYWxzZSxmYWxzZSx0cnVlIi8+DQoJCTx1aWZvbnQgbmFtZT0iRk9OVF9CSU9XSU4iIHZhbHVlPSJWZXJkYW5hLDExLGZhbHNlLGZhbHNlLGZhbHNlIi8+DQoJCTx1aWZvbnQgbmFtZT0iRk9OVF9MSVNUSEVBRElORyIgdmFsdWU9IlZlcmRhbmEsMTEsZmFsc2UsZmFsc2UsZmFsc2UiLz4NCgkJPHVpZm9udCBuYW1lPSJGT05UX1dJTlRJVExFIiB2YWx1ZT0iVmVyZGFuYSwxM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LsiqzrnbzsnbTrk5wgJW4iLz4NCgkJPCEtLSBzdWJzdGl0dXRpb246ICVuID09IHNsaWRlIG51bWJlciAtLT4NCgkJPCEtLSBzdWJzdGl0dXRpb246ICV0ID09IHRvdGFsIHNsaWRlIGNvdW50IC0tPg0KCQk8dWl0ZXh0IG5hbWU9IlNDUlVCQkFSU1RBVFVTX1NMSURFSU5GTyIgdmFsdWU9IuyKrOudvOydtOuTnCAlbiAvICV0IHwgIi8+DQoJCTx1aXRleHQgbmFtZT0iU0NSVUJCQVJTVEFUVVNfU1RPUFBFRCIgdmFsdWU9IuykkeyngOuQqCIvPg0KCQk8dWl0ZXh0IG5hbWU9IlNDUlVCQkFSU1RBVFVTX1BMQVlJTkciIHZhbHVlPSLsnqzsg50iLz4NCgkJPHVpdGV4dCBuYW1lPSJTQ1JVQkJBUlNUQVRVU19OT0FVRElPIiB2YWx1ZT0i7Jik65SU7JikIOyXhuydjCIvPg0KCQk8dWl0ZXh0IG5hbWU9IlNDUlVCQkFSU1RBVFVTX1ZJRFBMQVlJTkciIHZhbHVlPSLruYTrlJTsmKQg7J6s7IOdIOykkSIvPg0KCQk8dWl0ZXh0IG5hbWU9IlNDUlVCQkFSU1RBVFVTX0xPQURJTkciIHZhbHVlPSLroZzrlKkiLz4NCgkJPHVpdGV4dCBuYW1lPSJTQ1JVQkJBUlNUQVRVU19CVUZGRVJJTkciIHZhbHVlPSLrsoTtjbzrp4EiLz4NCgkJPHVpdGV4dCBuYW1lPSJTQ1JVQkJBUlNUQVRVU19RVUVTVElPTiIgdmFsdWU9IuyniOusuOyXkCDri7XtlZjquLAiLz4NCgkJPHVpdGV4dCBuYW1lPSJTQ1JVQkJBUlNUQVRVU19SRVZJRVdRVUlaIiB2YWx1ZT0i7KeI66y4IOuLpOyLnOuztOq4sCIvPg0KCQk8IS0tIHN1YnN0aXR1dGlvbjogJW0gPT0gbWludXRlcyByZW1haW5pbmcgLS0+DQoJCTwhLS0gc3Vic3RpdHV0aW9uOiAlcyA9PSBzZWNvbmRzIHJlbWFpbmluZyAtLT4NCgkJPHVpdGV4dCBuYW1lPSJFTEFQU0VEIiB2YWx1ZT0iJW3rtoQgJXPstIgg64Ko7J2MIi8+DQoJCTx1aXRleHQgbmFtZT0iTk9URk9VTkQiIHZhbHVlPSLsl4bsnYwiLz4NCgkJPHVpdGV4dCBuYW1lPSJBVFRBQ0hNRU5UUyIgdmFsdWU9IuyyqOu2gCDtjIzsnbwiLz4NCgkJPCEtLSBzdWJzdGl0dXRpb246ICVwID09IGN1cnJlbnQgc3BlYWtlcidzIHRpdGxlIC0tPg0KCQk8dWl0ZXh0IG5hbWU9IkJJT1dJTl9USVRMRSIgdmFsdWU9IuqyveugpSDshozqsJw6ICVwIi8+DQoJCTx1aXRleHQgbmFtZT0iQklPQlROX1RJVExFIiB2YWx1ZT0i6rK966ClIOyGjOqwnCIvPg0KCQk8dWl0ZXh0IG5hbWU9IkRJVklERVJCVE5fVElUTEUiIHZhbHVlPSJ8Ii8+DQoJCTx1aXRleHQgbmFtZT0iQ09OVEFDVEJUTl9USVRMRSIgdmFsdWU9IuyXsOudveyymCIvPg0KCQk8dWl0ZXh0IG5hbWU9IlRBQl9RVUlaIiB2YWx1ZT0i7YC07KaIIi8+DQoJCTx1aXRleHQgbmFtZT0iVEFCX09VVExJTkUiIHZhbHVlPSLqsJzsmpQiLz4NCgkJPHVpdGV4dCBuYW1lPSJUQUJfVEhVTUIiIHZhbHVlPSLstpXshoztjJAiLz4NCgkJPHVpdGV4dCBuYW1lPSJUQUJfTk9URVMiIHZhbHVlPSLrhbjtirgiLz4NCgkJPHVpdGV4dCBuYW1lPSJUQUJfU0VBUkNIIiB2YWx1ZT0i6rKA7IOJIi8+DQoJCTx1aXRleHQgbmFtZT0iU0xJREVfSEVBRElORyIgdmFsdWU9IuyKrOudvOydtOuTnCDsoJzrqqkiLz4NCgkJPHVpdGV4dCBuYW1lPSJEVVJBVElPTl9IRUFESU5HIiB2YWx1ZT0i7J6s7IOd7Iuc6rCEIi8+DQoJCTx1aXRleHQgbmFtZT0iU0VBUkNIX0hFQURJTkciIHZhbHVlPSLthY3siqTtirgg6rKA7IOJOiIvPg0KCQk8dWl0ZXh0IG5hbWU9IlRIVU1CX0hFQURJTkciIHZhbHVlPSLsiqzrnbzsnbTrk5wiLz4NCgkJPHVpdGV4dCBuYW1lPSJUSFVNQl9JTkZPIiB2YWx1ZT0i7KCc66qpL+yerOyDneyLnOqwhCIvPg0KCQk8dWl0ZXh0IG5hbWU9IkFUVEFDSE5BTUVfSEVBRElORyIgdmFsdWU9Iu2MjOydvCDsnbTrpoQiLz4NCgkJPHVpdGV4dCBuYW1lPSJBVFRBQ0hTSVpFX0hFQURJTkciIHZhbHVlPSLtgazquLAiLz4NCgkJPHVpdGV4dCBuYW1lPSJTTElERV9OT1RFUyIgdmFsdWU9IuyKrOudvOydtOuTnCDrhbjtirgiLz4NCgkJPCEtLXF1aXogcG9kIGFuZCBtZXNzYWdlIGJveCB0ZXh0cy0tPg0KCQk8dWl0ZXh0IG5hbWU9IlFVSVpQT0RfUVVJWl9BVFRFTVBUIiB2YWx1ZT0i7YC07KaIIOyLnOuPhCDtmp/siJg6Ii8+DQoJCTx1aXRleHQgbmFtZT0iUVVJWlBPRF9RVUlaX0FUVEVNUFRfVkFMVUUiIHZhbHVlPSIlbi8ldCIvPg0KCQk8dWl0ZXh0IG5hbWU9IlFVSVpQT0RfUVVJWl9TQ09SRSIgdmFsdWU9IuuTneygkDoiLz4NCgkJPHVpdGV4dCBuYW1lPSJRVUlaUE9EX1FVSVpfUEFTU1NDT1JFIiB2YWx1ZT0i7Ya16rO8IOygkOyImDoiLz4NCgkJPHVpdGV4dCBuYW1lPSJRVUlaUE9EX1FVSVpfTUFYU0NPUkUiIHZhbHVlPSLstZzqs6Ag7KCQ7IiYOiIvPg0KCQk8dWl0ZXh0IG5hbWU9IlFVSVpQT0RfUVVFU0FUTVBUX1NUUiIgdmFsdWU9IuyLnOuPhCDtmp/siJg6ICVuLyV0Ii8+DQoJCTx1aXRleHQgbmFtZT0iUVVJWlBPRF9RVUVTVFlQRV9TVFIiIHZhbHVlPSLsnKDtmJU6ICVzIi8+DQoJCTx1aXRleHQgbmFtZT0iUVVJWlBPRF9RVUVTVFlQRV9HUkQiIHZhbHVlPSLsoJDsiJgg66ek6riw6riwIOyZhOujjCIvPg0KCQk8dWl0ZXh0IG5hbWU9IlFVSVpQT0RfUVVFU1RZUEVfU1ZZIiB2YWx1ZT0i7ISk66y4IOyhsOyCrCIvPg0KCQk8dWl0ZXh0IG5hbWU9IlFVSVpQT0RfUVVJWkFUTVBUX0lORiIgdmFsdWU9IuustO2VnCIvPg0KCQk8dWl0ZXh0IG5hbWU9IlFVSVpQT0RfUVVFU0FUTVBUX0lORiIgdmFsdWU9IuustO2VnCIvPg0KCQk8dWl0ZXh0IG5hbWU9IldBUk5JTkdNU0dfWUVTU1RSSU5HIiB2YWx1ZT0i7JiIIi8+DQoJCTx1aXRleHQgbmFtZT0iV0FSTklOR01TR19OT1NUUklORyIgdmFsdWU9IuyVhOuLiOyYpCIvPg0KCQk8dWl0ZXh0IG5hbWU9IldBUk5JTkdNU0dfVElUTEVTVFJJTkciIHZhbHVlPSLtgLTspogg64K067mE6rKM7J207IWYIOqyveqzoCIvPg0KCQk8dWl0ZXh0IG5hbWU9IldBUk5JTkdNU0dfTVNHU1RSSU5HIiB2YWx1ZT0i7J20IO2AtOymiOyXkOyEnCDsi5zrj4TtlZjsp4Ag7JWK7J2AIOyniOusuOydtCDsnojsirXri4jri6QuJiN4QTsmI3hBO+2AtOymiOulvCDsooXro4ztlZjroKTrqbQgW+yYiF3rpbwg7YG066at7ZWY6rOgLCDtgLTspojrpbwg6rOE7IaN7ZWY66Ck66m0IFvslYTri4jsmKRd66W8IO2BtOumre2VmOyLreyLnOyYpC4iLz4NCgkJPHVpdGV4dCBuYW1lPSJJTkZPUk1BVElPTl9IMjY0X0ZMQVNIUExBWUVSIiB2YWx1ZT0i7Iuc7Iqk7YWc7JeQIOyEpOy5mOuQmOyWtCDsnojripQg7ZiE7J6sIOuyhOyghOydmCBGbGFzaCBQbGF5ZXLripQg7J20IOu5hOuUlOyYpOulvCDsp4Dsm5DtlZjsp4Ag7JWK7Iq164uI64ukLiDstZzsi6AgRmxhc2ggUGxheWVy66W8IOuLpOyatOuhnOuTnO2VmOugpOuptCDruYTrlJTsmKQg7JiB7Jet7J2EIO2BtOumre2VmOyLreyLnOyYpC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7LC47Jes7J6Q7JeQ6rKMIOyEuOuhnCDrp4nrjIAg67O07J206riwIi8+DQoJCTx1aXRleHQgbmFtZT0iTVVURSIgdmFsdWU9IuydjOyGjOqxsCIvPg0KCQk8dWl0ZXh0IG5hbWU9IkRPQ1dSQVBfVElUTEUiIHZhbHVlPSJQcmVzZW50ZXIg7YyM7J28IOyyqOu2gCIvPg0KCQk8dWl0ZXh0IG5hbWU9IkRPQ1dSQVBfTVNHIiB2YWx1ZT0i64K0IOy7tO2TqO2EsOyXkCDsoIDsnqUiLz4NCgkJPHVpdGV4dCBuYW1lPSJET0NXUkFQX1BST01QVCIgdmFsdWU9Iu2BtOumre2VmOyXrCDri6TsmrTroZzrk5wiLz4NCgk8L2xhbmd1YWdlPg0KCTxsYW5ndWFnZSBpZD0iZXM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CxmYWxzZSxmYWxzZSx0cnVlIi8+DQoJCTx1aWZvbnQgbmFtZT0iRk9OVF9QUkVTRU5URVJOQU1FIiB2YWx1ZT0iVmVyZGFuYSwxMCx0cnVlLGZhbHNlLHRydWUiLz4NCgkJPHVpZm9udCBuYW1lPSJGT05UX1BSRVNFTlRFUlRJVExFIiB2YWx1ZT0iVmVyZGFuYSwxMC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RGlhcG9zaXRpdmEgJW4iLz4NCgkJPCEtLSBzdWJzdGl0dXRpb246ICVuID09IHNsaWRlIG51bWJlciAtLT4NCgkJPCEtLSBzdWJzdGl0dXRpb246ICV0ID09IHRvdGFsIHNsaWRlIGNvdW50IC0tPg0KCQk8dWl0ZXh0IG5hbWU9IlNDUlVCQkFSU1RBVFVTX1NMSURFSU5GTyIgdmFsdWU9IkRpYXBvc2l0aXZhICVuIC8gJXQgfCAiLz4NCgkJPHVpdGV4dCBuYW1lPSJTQ1JVQkJBUlNUQVRVU19TVE9QUEVEIiB2YWx1ZT0iRGV0ZW5pZGEiLz4NCgkJPHVpdGV4dCBuYW1lPSJTQ1JVQkJBUlNUQVRVU19QTEFZSU5HIiB2YWx1ZT0iUmVwcm9kdWNpZW5kbyIvPg0KCQk8dWl0ZXh0IG5hbWU9IlNDUlVCQkFSU1RBVFVTX05PQVVESU8iIHZhbHVlPSJTaW4gc29uaWRvIi8+DQoJCTx1aXRleHQgbmFtZT0iU0NSVUJCQVJTVEFUVVNfVklEUExBWUlORyIgdmFsdWU9IlbDrWRlbyBlbiByZXByb2QuIi8+DQoJCTx1aXRleHQgbmFtZT0iU0NSVUJCQVJTVEFUVVNfTE9BRElORyIgdmFsdWU9IkNhcmdhbmRvIi8+DQoJCTx1aXRleHQgbmFtZT0iU0NSVUJCQVJTVEFUVVNfQlVGRkVSSU5HIiB2YWx1ZT0iQWxtYWNlbmFuZG8gZW4gYsO6ZmVyIi8+DQoJCTx1aXRleHQgbmFtZT0iU0NSVUJCQVJTVEFUVVNfUVVFU1RJT04iIHZhbHVlPSJDb250ZXN0YXIgcHJlZ3VudGEiLz4NCgkJPHVpdGV4dCBuYW1lPSJTQ1JVQkJBUlNUQVRVU19SRVZJRVdRVUlaIiB2YWx1ZT0iUmV2aXNhbmRvIHBydWViYSIvPg0KCQk8IS0tIHN1YnN0aXR1dGlvbjogJW0gPT0gbWludXRlcyByZW1haW5pbmcgLS0+DQoJCTwhLS0gc3Vic3RpdHV0aW9uOiAlcyA9PSBzZWNvbmRzIHJlbWFpbmluZyAtLT4NCgkJPHVpdGV4dCBuYW1lPSJFTEFQU0VEIiB2YWx1ZT0iJW0gbWludXRvcyAlcyBzZWd1bmRvcyByZXN0YW50ZXMiLz4NCgkJPHVpdGV4dCBuYW1lPSJOT1RGT1VORCIgdmFsdWU9Ik5vIHNlIGhhIGVuY29udHJhZG8gbmFkYSIvPg0KCQk8dWl0ZXh0IG5hbWU9IkFUVEFDSE1FTlRTIiB2YWx1ZT0iQXJjaGl2b3MgYWRqdW50b3MiLz4NCgkJPCEtLSBzdWJzdGl0dXRpb246ICVwID09IGN1cnJlbnQgc3BlYWtlcidzIHRpdGxlIC0tPg0KCQk8dWl0ZXh0IG5hbWU9IkJJT1dJTl9USVRMRSIgdmFsdWU9IkJpb2dyYWbDrWE6ICVwIi8+DQoJCTx1aXRleHQgbmFtZT0iQklPQlROX1RJVExFIiB2YWx1ZT0iQmlvZ3JhZsOtYSIvPg0KCQk8dWl0ZXh0IG5hbWU9IkRJVklERVJCVE5fVElUTEUiIHZhbHVlPSJ8Ii8+DQoJCTx1aXRleHQgbmFtZT0iQ09OVEFDVEJUTl9USVRMRSIgdmFsdWU9IkNvbnRhY3RvIi8+DQoJCTx1aXRleHQgbmFtZT0iVEFCX1FVSVoiIHZhbHVlPSJQcnVlYmEiLz4NCgkJPHVpdGV4dCBuYW1lPSJUQUJfT1VUTElORSIgdmFsdWU9IkNvbnRvcm5vIi8+DQoJCTx1aXRleHQgbmFtZT0iVEFCX1RIVU1CIiB2YWx1ZT0iTWluaWF0LiIvPg0KCQk8dWl0ZXh0IG5hbWU9IlRBQl9OT1RFUyIgdmFsdWU9Ik5vdGFzIi8+DQoJCTx1aXRleHQgbmFtZT0iVEFCX1NFQVJDSCIgdmFsdWU9IkJ1c2NhciIvPg0KCQk8dWl0ZXh0IG5hbWU9IlNMSURFX0hFQURJTkciIHZhbHVlPSJUw610dWxvIGRlIGRpYXBvc2l0aXZhIi8+DQoJCTx1aXRleHQgbmFtZT0iRFVSQVRJT05fSEVBRElORyIgdmFsdWU9IkR1cmFjLiIvPg0KCQk8dWl0ZXh0IG5hbWU9IlNFQVJDSF9IRUFESU5HIiB2YWx1ZT0iQnVzY2FyIHRleHRvOiIvPg0KCQk8dWl0ZXh0IG5hbWU9IlRIVU1CX0hFQURJTkciIHZhbHVlPSJEaWFwb3NpdGl2YSIvPg0KCQk8dWl0ZXh0IG5hbWU9IlRIVU1CX0lORk8iIHZhbHVlPSJEdXIuL1TDrXQuIGRpYXAuIi8+DQoJCTx1aXRleHQgbmFtZT0iQVRUQUNITkFNRV9IRUFESU5HIiB2YWx1ZT0iTm9tYnJlIGRlIGFyY2hpdm8iLz4NCgkJPHVpdGV4dCBuYW1lPSJBVFRBQ0hTSVpFX0hFQURJTkciIHZhbHVlPSJUYW1hw7FvIi8+DQoJCTx1aXRleHQgbmFtZT0iU0xJREVfTk9URVMiIHZhbHVlPSJOb3RhcyBkZSBkaWFwb3NpdGl2YSIvPg0KCQk8IS0tcXVpeiBwb2QgYW5kIG1lc3NhZ2UgYm94IHRleHRzLS0+DQoJCTx1aXRleHQgbmFtZT0iUVVJWlBPRF9RVUlaX0FUVEVNUFQiIHZhbHVlPSJJbnRlbnRvIGRlIHBydWViYToiLz4NCgkJPHVpdGV4dCBuYW1lPSJRVUlaUE9EX1FVSVpfQVRURU1QVF9WQUxVRSIgdmFsdWU9IiVuIGRlICV0Ii8+DQoJCTx1aXRleHQgbmFtZT0iUVVJWlBPRF9RVUlaX1NDT1JFIiB2YWx1ZT0iUHVudHVhY2nDs246Ii8+DQoJCTx1aXRleHQgbmFtZT0iUVVJWlBPRF9RVUlaX1BBU1NTQ09SRSIgdmFsdWU9IlB1bnR1YWNpw7NuIHBhcmEgYXByb2JhcjoiLz4NCgkJPHVpdGV4dCBuYW1lPSJRVUlaUE9EX1FVSVpfTUFYU0NPUkUiIHZhbHVlPSJQdW50dWFjacOzbiBtw6F4aW1hOiIvPg0KCQk8dWl0ZXh0IG5hbWU9IlFVSVpQT0RfUVVFU0FUTVBUX1NUUiIgdmFsdWU9IkludGVudG9zOiAlbiBkZSAldCIvPg0KCQk8dWl0ZXh0IG5hbWU9IlFVSVpQT0RfUVVFU1RZUEVfU1RSIiB2YWx1ZT0iVGlwbzogJXMiLz4NCgkJPHVpdGV4dCBuYW1lPSJRVUlaUE9EX1FVRVNUWVBFX0dSRCIgdmFsdWU9IkNvbiBwdW50dWFjacOzbiIvPg0KCQk8dWl0ZXh0IG5hbWU9IlFVSVpQT0RfUVVFU1RZUEVfU1ZZIiB2YWx1ZT0iRW5jdWVzdGEiLz4NCgkJPHVpdGV4dCBuYW1lPSJRVUlaUE9EX1FVSVpBVE1QVF9JTkYiIHZhbHVlPSJJbmZpbml0byIvPg0KCQk8dWl0ZXh0IG5hbWU9IlFVSVpQT0RfUVVFU0FUTVBUX0lORiIgdmFsdWU9IkluZmluaXRvIi8+DQoJCTx1aXRleHQgbmFtZT0iV0FSTklOR01TR19ZRVNTVFJJTkciIHZhbHVlPSJTw60iLz4NCgkJPHVpdGV4dCBuYW1lPSJXQVJOSU5HTVNHX05PU1RSSU5HIiB2YWx1ZT0iTm8iLz4NCgkJPHVpdGV4dCBuYW1lPSJXQVJOSU5HTVNHX1RJVExFU1RSSU5HIiB2YWx1ZT0iQXZpc28gZGUgbmF2ZWdhY2nDs24gZGUgcHJ1ZWJhIi8+DQoJCTx1aXRleHQgbmFtZT0iV0FSTklOR01TR19NU0dTVFJJTkciIHZhbHVlPSJIYXkgcHJlZ3VudGFzIHNpbiBpbnRlbnRvcyBlbiBlc3RhIHBydWViYS4mI3hBOyYjeEE7UGFyYSBzYWxpciBkZSBsYSBwcnVlYmEsIGhhZ2EgY2xpYyBlbiBTw60uIFBhcmEgY29udGludWFyLCBoYWdhIGNsaWMgZW4gTm8uIi8+DQoJCTx1aXRleHQgbmFtZT0iSU5GT1JNQVRJT05fSDI2NF9GTEFTSFBMQVlFUiIgdmFsdWU9IkxhIHZlcnNpw7NuIGFjdHVhbCBkZSBGbGFzaCBQbGF5ZXIgaW5zdGFsYWRhIGVuIGVsIG9yZGVuYWRvciBubyBlcyBjb21wYXRpYmxlIGNvbiBlc3RlIHbDrWRlby4gSGFnYSBjbGljIGVuIGVsIMOhcmVhIGRlIHbDrWRlbyBwYXJhIGRlc2NhcmdhciBsYSDDumx0aW1hIHZlcnNpw7NuIGRlIEZsYXNoIFBsYXllci4iLz4NCgkJPCEtLSBzdWJzdGl0dXRpb246ICVwID09IHByZXNlbnRhdGlvbiB0aXRsZSAtLT4NCgkJPCEtLSBzdWJzdGl0dXRpb246ICVzID09IHNsaWRlIHRpdGxlIC0tPg0KCQk8IS0tIHN1YnN0aXR1dGlvbjogJW4gPT0gc2xpZGUgbnVtYmVyIC0tPg0KCQk8dWl0ZXh0IG5hbWU9IkJPT0tNQVJLIiB2YWx1ZT0iQWRvYmUgUHJlc2VudGVyOiAlcCIvPg0KCQk8IS0tIHN1YnN0aXR1dGlvbjogJXAgPT0gcHJlc2VudGF0aW9uIHRpdGxlIC0tPg0KCQk8IS0tIHN1YnN0aXR1dGlvbjogJXMgPT0gc2xpZGUgdGl0bGUgLS0+DQoJCTwhLS0gc3Vic3RpdHV0aW9uOiAlbiA9PSBzbGlkZSBudW1iZXIgLS0+DQoJCTx1aXRleHQgbmFtZT0iQk9PS01BUktTTElERSIgdmFsdWU9IkFkb2JlIFByZXNlbnRlcjogJXAgJXMiLz4NCgkJPHVpdGV4dCBuYW1lPSJTSE9XU0lERUJBUiIgdmFsdWU9Ik1vc3RyYXIgYmFycmEgbGF0ZXJhbCBhIGxvcyBwYXJ0aWNpcGFudGVzIi8+DQoJCTx1aXRleHQgbmFtZT0iTVVURSIgdmFsdWU9IlNpbGVuY2lhciIvPg0KCQk8dWl0ZXh0IG5hbWU9IkRPQ1dSQVBfVElUTEUiIHZhbHVlPSJBcmNoaXZvIGFkanVudG8gZGUgUHJlc2VudGVyIi8+DQoJCTx1aXRleHQgbmFtZT0iRE9DV1JBUF9NU0ciIHZhbHVlPSJHdWFyZGFyIGVuIE1pIFBDIi8+DQoJCTx1aXRleHQgbmFtZT0iRE9DV1JBUF9QUk9NUFQiIHZhbHVlPSJIYWdhIGNsaWMgZW4gRGVzY2FyZ2FyIi8+DQoJPC9sYW5ndWFnZT4NCgk8bGFuZ3VhZ2UgaWQ9InB0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lNsaWRlICVuIi8+DQoJCTwhLS0gc3Vic3RpdHV0aW9uOiAlbiA9PSBzbGlkZSBudW1iZXIgLS0+DQoJCTwhLS0gc3Vic3RpdHV0aW9uOiAldCA9PSB0b3RhbCBzbGlkZSBjb3VudCAtLT4NCgkJPHVpdGV4dCBuYW1lPSJTQ1JVQkJBUlNUQVRVU19TTElERUlORk8iIHZhbHVlPSJTbGlkZSAlbiAvICV0IHwgIi8+DQoJCTx1aXRleHQgbmFtZT0iU0NSVUJCQVJTVEFUVVNfU1RPUFBFRCIgdmFsdWU9IlBhcmFkbyIvPg0KCQk8dWl0ZXh0IG5hbWU9IlNDUlVCQkFSU1RBVFVTX1BMQVlJTkciIHZhbHVlPSJSZXByb2R1emluZG8iLz4NCgkJPHVpdGV4dCBuYW1lPSJTQ1JVQkJBUlNUQVRVU19OT0FVRElPIiB2YWx1ZT0iU2VtIMOhdWRpbyIvPg0KCQk8dWl0ZXh0IG5hbWU9IlNDUlVCQkFSU1RBVFVTX1ZJRFBMQVlJTkciIHZhbHVlPSJWw61kZW8gZW0gcmVwcm9kdcOnw6NvIi8+DQoJCTx1aXRleHQgbmFtZT0iU0NSVUJCQVJTVEFUVVNfTE9BRElORyIgdmFsdWU9IkNhcnJlZ2FuZG8iLz4NCgkJPHVpdGV4dCBuYW1lPSJTQ1JVQkJBUlNUQVRVU19CVUZGRVJJTkciIHZhbHVlPSJBcm1hemVuYW5kbyBlbSBidWZmZXIiLz4NCgkJPHVpdGV4dCBuYW1lPSJTQ1JVQkJBUlNUQVRVU19RVUVTVElPTiIgdmFsdWU9IlJlc3BvbmRlciBwZXJndW50YSIvPg0KCQk8dWl0ZXh0IG5hbWU9IlNDUlVCQkFSU1RBVFVTX1JFVklFV1FVSVoiIHZhbHVlPSJSZXZpc2FuZG8gcXVlc3Rpb27DoXJpbyIvPg0KCQk8IS0tIHN1YnN0aXR1dGlvbjogJW0gPT0gbWludXRlcyByZW1haW5pbmcgLS0+DQoJCTwhLS0gc3Vic3RpdHV0aW9uOiAlcyA9PSBzZWNvbmRzIHJlbWFpbmluZyAtLT4NCgkJPHVpdGV4dCBuYW1lPSJFTEFQU0VEIiB2YWx1ZT0iJW0gbWludXRvcyAlcyBzZWd1bmRvcyByZXN0YW50ZXMiLz4NCgkJPHVpdGV4dCBuYW1lPSJOT1RGT1VORCIgdmFsdWU9Ik5hZGEgZW5jb250cmFkbyIvPg0KCQk8dWl0ZXh0IG5hbWU9IkFUVEFDSE1FTlRTIiB2YWx1ZT0iQW5leG9zIi8+DQoJCTwhLS0gc3Vic3RpdHV0aW9uOiAlcCA9PSBjdXJyZW50IHNwZWFrZXIncyB0aXRsZSAtLT4NCgkJPHVpdGV4dCBuYW1lPSJCSU9XSU5fVElUTEUiIHZhbHVlPSJCaW86ICVwIi8+DQoJCTx1aXRleHQgbmFtZT0iQklPQlROX1RJVExFIiB2YWx1ZT0iQmlvIi8+DQoJCTx1aXRleHQgbmFtZT0iRElWSURFUkJUTl9USVRMRSIgdmFsdWU9InwiLz4NCgkJPHVpdGV4dCBuYW1lPSJDT05UQUNUQlROX1RJVExFIiB2YWx1ZT0iQ29udGF0byIvPg0KCQk8dWl0ZXh0IG5hbWU9IlRBQl9RVUlaIiB2YWx1ZT0iUXVlc3QuIi8+DQoJCTx1aXRleHQgbmFtZT0iVEFCX09VVExJTkUiIHZhbHVlPSJFc3F1ZW1hIi8+DQoJCTx1aXRleHQgbmFtZT0iVEFCX1RIVU1CIiB2YWx1ZT0iTWluaSIvPg0KCQk8dWl0ZXh0IG5hbWU9IlRBQl9OT1RFUyIgdmFsdWU9Ik5vdGFzIi8+DQoJCTx1aXRleHQgbmFtZT0iVEFCX1NFQVJDSCIgdmFsdWU9IkJ1c2NhIi8+DQoJCTx1aXRleHQgbmFtZT0iU0xJREVfSEVBRElORyIgdmFsdWU9IlTDrXR1bG8gZG8gc2xpZGUiLz4NCgkJPHVpdGV4dCBuYW1lPSJEVVJBVElPTl9IRUFESU5HIiB2YWx1ZT0iRHVyYcOnw6NvIi8+DQoJCTx1aXRleHQgbmFtZT0iU0VBUkNIX0hFQURJTkciIHZhbHVlPSJQcm9jdXJhciB0ZXh0bzoiLz4NCgkJPHVpdGV4dCBuYW1lPSJUSFVNQl9IRUFESU5HIiB2YWx1ZT0iU2xpZGUiLz4NCgkJPHVpdGV4dCBuYW1lPSJUSFVNQl9JTkZPIiB2YWx1ZT0iVMOtdHVsby9EdXJhw6fDo28gZG8gc2xpZGUiLz4NCgkJPHVpdGV4dCBuYW1lPSJBVFRBQ0hOQU1FX0hFQURJTkciIHZhbHVlPSJOb21lIGRvIGFycXVpdm8iLz4NCgkJPHVpdGV4dCBuYW1lPSJBVFRBQ0hTSVpFX0hFQURJTkciIHZhbHVlPSJUYW1hbmhvIi8+DQoJCTx1aXRleHQgbmFtZT0iU0xJREVfTk9URVMiIHZhbHVlPSJBbm90YcOnw7VlcyBkbyBzbGlkZSIvPg0KCQk8IS0tcXVpeiBwb2QgYW5kIG1lc3NhZ2UgYm94IHRleHRzLS0+DQoJCTx1aXRleHQgbmFtZT0iUVVJWlBPRF9RVUlaX0FUVEVNUFQiIHZhbHVlPSJUZW50YXRpdmEgbm8gcXVlc3Rpb27DoXJpbzoiLz4NCgkJPHVpdGV4dCBuYW1lPSJRVUlaUE9EX1FVSVpfQVRURU1QVF9WQUxVRSIgdmFsdWU9IiVuIGRlICV0Ii8+DQoJCTx1aXRleHQgbmFtZT0iUVVJWlBPRF9RVUlaX1NDT1JFIiB2YWx1ZT0iUG9udHVhw6fDo286Ii8+DQoJCTx1aXRleHQgbmFtZT0iUVVJWlBPRF9RVUlaX1BBU1NTQ09SRSIgdmFsdWU9IlBvbnR1YcOnw6NvIGRlIGFwcm92YcOnw6NvOiIvPg0KCQk8dWl0ZXh0IG5hbWU9IlFVSVpQT0RfUVVJWl9NQVhTQ09SRSIgdmFsdWU9IlBvbnR1YcOnw6NvIG3DoXhpbWE6Ii8+DQoJCTx1aXRleHQgbmFtZT0iUVVJWlBPRF9RVUVTQVRNUFRfU1RSIiB2YWx1ZT0iVGVudGF0aXZhOiAlbiBkZSAldCIvPg0KCQk8dWl0ZXh0IG5hbWU9IlFVSVpQT0RfUVVFU1RZUEVfU1RSIiB2YWx1ZT0iVGlwbzogJXMiLz4NCgkJPHVpdGV4dCBuYW1lPSJRVUlaUE9EX1FVRVNUWVBFX0dSRCIgdmFsdWU9IkNsYXNzaWZpY2F0w7NyaWEiLz4NCgkJPHVpdGV4dCBuYW1lPSJRVUlaUE9EX1FVRVNUWVBFX1NWWSIgdmFsdWU9IlBlc3F1aXNhIi8+DQoJCTx1aXRleHQgbmFtZT0iUVVJWlBPRF9RVUlaQVRNUFRfSU5GIiB2YWx1ZT0iSW5maW5pdG8iLz4NCgkJPHVpdGV4dCBuYW1lPSJRVUlaUE9EX1FVRVNBVE1QVF9JTkYiIHZhbHVlPSJJbmZpbml0byIvPg0KCQk8dWl0ZXh0IG5hbWU9IldBUk5JTkdNU0dfWUVTU1RSSU5HIiB2YWx1ZT0iU2ltIi8+DQoJCTx1aXRleHQgbmFtZT0iV0FSTklOR01TR19OT1NUUklORyIgdmFsdWU9Ik7Do28iLz4NCgkJPHVpdGV4dCBuYW1lPSJXQVJOSU5HTVNHX1RJVExFU1RSSU5HIiB2YWx1ZT0iQWxlcnRhIGRlIG5hdmVnYcOnw6NvIGRvIHF1ZXN0aW9uw6FyaW8iLz4NCgkJPHVpdGV4dCBuYW1lPSJXQVJOSU5HTVNHX01TR1NUUklORyIgdmFsdWU9IkV4aXN0ZW0gcGVyZ3VudGFzIHF1ZSBuw6NvIGZvcmFtIHJlc3BvbmRpZGFzIG5lc3RlIHF1ZXN0aW9uw6FyaW8uJiN4QTsmI3hBO0NsaXF1ZSBlbSBTaW0gcGFyYSBzYWlyIGRvIHF1ZXN0aW9uw6FyaW8gb3UgZW0gTsOjbyBzZSBxdWlzZXIgY29udGludWFyLiIvPg0KCQk8dWl0ZXh0IG5hbWU9IklORk9STUFUSU9OX0gyNjRfRkxBU0hQTEFZRVIiIHZhbHVlPSJBIHZlcnPDo28gYXR1YWwgZG8gRmxhc2ggUGxheWVyIGluc3RhbGFkYSBubyBjb21wdXRhZG9yIG7Do28gb2ZlcmVjZSBzdXBvcnRlIGEgZXNzZSB2w61kZW8uIENsaXF1ZSBuYSDDoXJlYSBkbyB2w61kZW8gcGFyYSBiYWl4YXIgYSB2ZXJzw6NvIG1haXMgcmVjZW50ZSBkbyBGbGFzaCBQbGF5ZXI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k1vc3RyYXIgYmFycmEgbGF0ZXJhbCBhbyBwYXJ0aWNpcGFudGVzIi8+DQoJCTx1aXRleHQgbmFtZT0iTVVURSIgdmFsdWU9Ik11ZG8iLz4NCgkJPHVpdGV4dCBuYW1lPSJET0NXUkFQX1RJVExFIiB2YWx1ZT0iQW5leG8gZGUgYXJxdWl2byBkbyBQcmVzZW50ZXIiLz4NCgkJPHVpdGV4dCBuYW1lPSJET0NXUkFQX01TRyIgdmFsdWU9IlNhbHZhciBlbSBNZXUgY29tcHV0YWRvciIvPg0KCQk8dWl0ZXh0IG5hbWU9IkRPQ1dSQVBfUFJPTVBUIiB2YWx1ZT0iQ2xpcXVlIHBhcmEgYmFpeGFyIi8+DQoJPC9sYW5ndWFnZT4NCgk8bGFuZ3VhZ2UgaWQ9Iml0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kRpYXBvc2l0aXZhICVuIi8+DQoJCTwhLS0gc3Vic3RpdHV0aW9uOiAlbiA9PSBzbGlkZSBudW1iZXIgLS0+DQoJCTwhLS0gc3Vic3RpdHV0aW9uOiAldCA9PSB0b3RhbCBzbGlkZSBjb3VudCAtLT4NCgkJPHVpdGV4dCBuYW1lPSJTQ1JVQkJBUlNUQVRVU19TTElERUlORk8iIHZhbHVlPSJEaWFwb3NpdGl2YSAlbiAvICV0IHwgIi8+DQoJCTx1aXRleHQgbmFtZT0iU0NSVUJCQVJTVEFUVVNfU1RPUFBFRCIgdmFsdWU9IkludGVycm90dG8iLz4NCgkJPHVpdGV4dCBuYW1lPSJTQ1JVQkJBUlNUQVRVU19QTEFZSU5HIiB2YWx1ZT0iUmlwcm9kdXppb25lIi8+DQoJCTx1aXRleHQgbmFtZT0iU0NSVUJCQVJTVEFUVVNfTk9BVURJTyIgdmFsdWU9IkF1ZGlvIGluYXR0LiIvPg0KCQk8dWl0ZXh0IG5hbWU9IlNDUlVCQkFSU1RBVFVTX1ZJRFBMQVlJTkciIHZhbHVlPSJWaWRlbyBpbiByaXByb2R1emlvbmUiLz4NCgkJPHVpdGV4dCBuYW1lPSJTQ1JVQkJBUlNUQVRVU19MT0FESU5HIiB2YWx1ZT0iQ2FyaWNhbWVudG8iLz4NCgkJPHVpdGV4dCBuYW1lPSJTQ1JVQkJBUlNUQVRVU19CVUZGRVJJTkciIHZhbHVlPSJCdWZmZXJpbmciLz4NCgkJPHVpdGV4dCBuYW1lPSJTQ1JVQkJBUlNUQVRVU19RVUVTVElPTiIgdmFsdWU9IlJpc3BvbmRpIGEgZG9tYW5kYSIvPg0KCQk8dWl0ZXh0IG5hbWU9IlNDUlVCQkFSU1RBVFVTX1JFVklFV1FVSVoiIHZhbHVlPSJSZXZpc2lvbmUgZGVsIHF1aXoiLz4NCgkJPCEtLSBzdWJzdGl0dXRpb246ICVtID09IG1pbnV0ZXMgcmVtYWluaW5nIC0tPg0KCQk8IS0tIHN1YnN0aXR1dGlvbjogJXMgPT0gc2Vjb25kcyByZW1haW5pbmcgLS0+DQoJCTx1aXRleHQgbmFtZT0iRUxBUFNFRCIgdmFsdWU9IiVtIE1pbnV0aSAlcyBTZWNvbmRpIHJpbWFuZW50aSIvPg0KCQk8dWl0ZXh0IG5hbWU9Ik5PVEZPVU5EIiB2YWx1ZT0iTmVzc3VuIGVsZW1lbnRvIHRyb3ZhdG8iLz4NCgkJPHVpdGV4dCBuYW1lPSJBVFRBQ0hNRU5UUyIgdmFsdWU9IkFsbGVnYXRpIi8+DQoJCTwhLS0gc3Vic3RpdHV0aW9uOiAlcCA9PSBjdXJyZW50IHNwZWFrZXIncyB0aXRsZSAtLT4NCgkJPHVpdGV4dCBuYW1lPSJCSU9XSU5fVElUTEUiIHZhbHVlPSJCaW86ICVwIi8+DQoJCTx1aXRleHQgbmFtZT0iQklPQlROX1RJVExFIiB2YWx1ZT0iQmlvIi8+DQoJCTx1aXRleHQgbmFtZT0iRElWSURFUkJUTl9USVRMRSIgdmFsdWU9InwiLz4NCgkJPHVpdGV4dCBuYW1lPSJDT05UQUNUQlROX1RJVExFIiB2YWx1ZT0iQ29udC4iLz4NCgkJPHVpdGV4dCBuYW1lPSJUQUJfUVVJWiIgdmFsdWU9IlF1aXoiLz4NCgkJPHVpdGV4dCBuYW1lPSJUQUJfT1VUTElORSIgdmFsdWU9IlN0cnV0dHVyYSIvPg0KCQk8dWl0ZXh0IG5hbWU9IlRBQl9USFVNQiIgdmFsdWU9Ik1pbmlhdHVyZSIvPg0KCQk8dWl0ZXh0IG5hbWU9IlRBQl9OT1RFUyIgdmFsdWU9Ik5vdGUiLz4NCgkJPHVpdGV4dCBuYW1lPSJUQUJfU0VBUkNIIiB2YWx1ZT0iQ2VyY2EiLz4NCgkJPHVpdGV4dCBuYW1lPSJTTElERV9IRUFESU5HIiB2YWx1ZT0iVGl0b2xvIGRpYXBvc2l0aXZhIi8+DQoJCTx1aXRleHQgbmFtZT0iRFVSQVRJT05fSEVBRElORyIgdmFsdWU9IkR1cmF0YSIvPg0KCQk8dWl0ZXh0IG5hbWU9IlNFQVJDSF9IRUFESU5HIiB2YWx1ZT0iQ2VyY2EgdGVzdG86Ii8+DQoJCTx1aXRleHQgbmFtZT0iVEhVTUJfSEVBRElORyIgdmFsdWU9IkRpYXBvc2l0aXZhIi8+DQoJCTx1aXRleHQgbmFtZT0iVEhVTUJfSU5GTyIgdmFsdWU9IlRpdG9sby9UZW1wbyIvPg0KCQk8dWl0ZXh0IG5hbWU9IkFUVEFDSE5BTUVfSEVBRElORyIgdmFsdWU9Ik5vbWUgZmlsZSIvPg0KCQk8dWl0ZXh0IG5hbWU9IkFUVEFDSFNJWkVfSEVBRElORyIgdmFsdWU9IkRpbWVuc2lvbmUiLz4NCgkJPHVpdGV4dCBuYW1lPSJTTElERV9OT1RFUyIgdmFsdWU9Ik5vdGUgZGlhcG9zaXRpdmEiLz4NCgkJPCEtLXF1aXogcG9kIGFuZCBtZXNzYWdlIGJveCB0ZXh0cy0tPg0KCQk8dWl0ZXh0IG5hbWU9IlFVSVpQT0RfUVVJWl9BVFRFTVBUIiB2YWx1ZT0iVGVudGF0aXZvIHF1aXo6Ii8+DQoJCTx1aXRleHQgbmFtZT0iUVVJWlBPRF9RVUlaX0FUVEVNUFRfVkFMVUUiIHZhbHVlPSIlbiBkaSAldCIvPg0KCQk8dWl0ZXh0IG5hbWU9IlFVSVpQT0RfUVVJWl9TQ09SRSIgdmFsdWU9IlB1bnRlZ2dpbzoiLz4NCgkJPHVpdGV4dCBuYW1lPSJRVUlaUE9EX1FVSVpfUEFTU1NDT1JFIiB2YWx1ZT0iUHVudGVnZ2lvIG1pbmltbzoiLz4NCgkJPHVpdGV4dCBuYW1lPSJRVUlaUE9EX1FVSVpfTUFYU0NPUkUiIHZhbHVlPSJQdW50ZWdnaW8gbWFzc2ltbzoiLz4NCgkJPHVpdGV4dCBuYW1lPSJRVUlaUE9EX1FVRVNBVE1QVF9TVFIiIHZhbHVlPSJUZW50YXRpdm86ICVuIGRpICV0Ii8+DQoJCTx1aXRleHQgbmFtZT0iUVVJWlBPRF9RVUVTVFlQRV9TVFIiIHZhbHVlPSJUaXBvOiAlcyIvPg0KCQk8dWl0ZXh0IG5hbWU9IlFVSVpQT0RfUVVFU1RZUEVfR1JEIiB2YWx1ZT0iQ29uIHZhbHV0YXppb25lIi8+DQoJCTx1aXRleHQgbmFtZT0iUVVJWlBPRF9RVUVTVFlQRV9TVlkiIHZhbHVlPSJJbmRhZ2luZSIvPg0KCQk8dWl0ZXh0IG5hbWU9IlFVSVpQT0RfUVVJWkFUTVBUX0lORiIgdmFsdWU9IkluZmluaXRpIi8+DQoJCTx1aXRleHQgbmFtZT0iUVVJWlBPRF9RVUVTQVRNUFRfSU5GIiB2YWx1ZT0iSW5maW5pdGkiLz4NCgkJPHVpdGV4dCBuYW1lPSJXQVJOSU5HTVNHX1lFU1NUUklORyIgdmFsdWU9IlPDrCIvPg0KCQk8dWl0ZXh0IG5hbWU9IldBUk5JTkdNU0dfTk9TVFJJTkciIHZhbHVlPSJObyIvPg0KCQk8dWl0ZXh0IG5hbWU9IldBUk5JTkdNU0dfVElUTEVTVFJJTkciIHZhbHVlPSJBdnZlcnRlbnphIG5hdmlnYXppb25lIHF1aXoiLz4NCgkJPHVpdGV4dCBuYW1lPSJXQVJOSU5HTVNHX01TR1NUUklORyIgdmFsdWU9Ik9jY29ycmUgYW5jb3JhIHJpc3BvbmRlcmUgYWQgYWxjdW5lIGRvbWFuZGUgZGVsIHF1aXouJiN4QTsmI3hBO1NlIGZhdGUgY2xpYyBzdSBTw6wsIHVzY2lyZXRlIGRhbCBxdWl6LiBGYXRlIGNsaWMgc3UgTm8gcGVyIGNvbnRpbnVhcmUgaWwgcXVpei4iLz4NCgkJPHVpdGV4dCBuYW1lPSJJTkZPUk1BVElPTl9IMjY0X0ZMQVNIUExBWUVSIiB2YWx1ZT0iTGEgdmVyc2lvbmUgZGkgRmxhc2ggUGxheWVyIGF0dHVhbG1lbnRlIGluc3RhbGxhdGEgbm9uIHN1cHBvcnRhIHF1ZXN0byB2aWRlby4gRmF0ZSBjbGljIHN1bGwnYXJlYSBkZWwgdmlkZW8gcGVyIHNjYXJpY2FyZSBsJ3VsdGltYSB2ZXJzaW9uZSBkaSBGbGFzaCBQbGF5ZXI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k1vc3RyYSBiYXJyYSBsYXRlcmFsZSBhaSBwYXJ0ZWNpcGFudGkiLz4NCgkJPHVpdGV4dCBuYW1lPSJNVVRFIiB2YWx1ZT0iRGlzYXR0aXZhIGF1ZGlvIi8+DQoJCTx1aXRleHQgbmFtZT0iRE9DV1JBUF9USVRMRSIgdmFsdWU9IkFsbGVnYXRvIGZpbGUgUHJlc2VudGVyIi8+DQoJCTx1aXRleHQgbmFtZT0iRE9DV1JBUF9NU0ciIHZhbHVlPSJTYWx2YSBpbiBSaXNvcnNlIGRlbCBjb21wdXRlciIvPg0KCQk8dWl0ZXh0IG5hbWU9IkRPQ1dSQVBfUFJPTVBUIiB2YWx1ZT0iQ2xpYyBwZXIgc2NhcmljYXJlIi8+DQoJPC9sYW5ndWFnZT4NCgk8bGFuZ3VhZ2UgaWQ9Im5s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kRpYSAlbiIvPg0KCQk8IS0tIHN1YnN0aXR1dGlvbjogJW4gPT0gc2xpZGUgbnVtYmVyIC0tPg0KCQk8IS0tIHN1YnN0aXR1dGlvbjogJXQgPT0gdG90YWwgc2xpZGUgY291bnQgLS0+DQoJCTx1aXRleHQgbmFtZT0iU0NSVUJCQVJTVEFUVVNfU0xJREVJTkZPIiB2YWx1ZT0iRGlhICVuIC8gJXQgfCAiLz4NCgkJPHVpdGV4dCBuYW1lPSJTQ1JVQkJBUlNUQVRVU19TVE9QUEVEIiB2YWx1ZT0iR2VzdG9wdCIvPg0KCQk8dWl0ZXh0IG5hbWU9IlNDUlVCQkFSU1RBVFVTX1BMQVlJTkciIHZhbHVlPSJBZnNwZWxlbiIvPg0KCQk8dWl0ZXh0IG5hbWU9IlNDUlVCQkFSU1RBVFVTX05PQVVESU8iIHZhbHVlPSJHZWVuIGF1ZGlvIi8+DQoJCTx1aXRleHQgbmFtZT0iU0NSVUJCQVJTVEFUVVNfVklEUExBWUlORyIgdmFsdWU9IlZpZGVvIGFmc3BlbGVuIi8+DQoJCTx1aXRleHQgbmFtZT0iU0NSVUJCQVJTVEFUVVNfTE9BRElORyIgdmFsdWU9IkxhZGVuIi8+DQoJCTx1aXRleHQgbmFtZT0iU0NSVUJCQVJTVEFUVVNfQlVGRkVSSU5HIiB2YWx1ZT0iQnVmZmVyZW4iLz4NCgkJPHVpdGV4dCBuYW1lPSJTQ1JVQkJBUlNUQVRVU19RVUVTVElPTiIgdmFsdWU9IlZyYWFnIG1ldCBhbnR3b29yZCIvPg0KCQk8dWl0ZXh0IG5hbWU9IlNDUlVCQkFSU1RBVFVTX1JFVklFV1FVSVoiIHZhbHVlPSJRdWl6IGNvbnRyb2xlcmVuIi8+DQoJCTwhLS0gc3Vic3RpdHV0aW9uOiAlbSA9PSBtaW51dGVzIHJlbWFpbmluZyAtLT4NCgkJPCEtLSBzdWJzdGl0dXRpb246ICVzID09IHNlY29uZHMgcmVtYWluaW5nIC0tPg0KCQk8dWl0ZXh0IG5hbWU9IkVMQVBTRUQiIHZhbHVlPSJFciByZXN0ZXJlbiAlbSBtaW51dGVuICVzIHNlY29uZGVuIi8+DQoJCTx1aXRleHQgbmFtZT0iTk9URk9VTkQiIHZhbHVlPSJOaWV0cyBnZXZvbmRlbiIvPg0KCQk8dWl0ZXh0IG5hbWU9IkFUVEFDSE1FTlRTIiB2YWx1ZT0iQmlqbGFnZW4iLz4NCgkJPCEtLSBzdWJzdGl0dXRpb246ICVwID09IGN1cnJlbnQgc3BlYWtlcidzIHRpdGxlIC0tPg0KCQk8dWl0ZXh0IG5hbWU9IkJJT1dJTl9USVRMRSIgdmFsdWU9IkJpb2dyYWZpZTogJXAiLz4NCgkJPHVpdGV4dCBuYW1lPSJCSU9CVE5fVElUTEUiIHZhbHVlPSJCaW9ncmFmaWUiLz4NCgkJPHVpdGV4dCBuYW1lPSJESVZJREVSQlROX1RJVExFIiB2YWx1ZT0ifCIvPg0KCQk8dWl0ZXh0IG5hbWU9IkNPTlRBQ1RCVE5fVElUTEUiIHZhbHVlPSJDb250YWN0Ii8+DQoJCTx1aXRleHQgbmFtZT0iVEFCX1FVSVoiIHZhbHVlPSJRdWl6Ii8+DQoJCTx1aXRleHQgbmFtZT0iVEFCX09VVExJTkUiIHZhbHVlPSJPdmVyemljaHQiLz4NCgkJPHVpdGV4dCBuYW1lPSJUQUJfVEhVTUIiIHZhbHVlPSJNaW5pYXR1dXIiLz4NCgkJPHVpdGV4dCBuYW1lPSJUQUJfTk9URVMiIHZhbHVlPSJOb3RpdGllcyIvPg0KCQk8dWl0ZXh0IG5hbWU9IlRBQl9TRUFSQ0giIHZhbHVlPSJab2VrZW4iLz4NCgkJPHVpdGV4dCBuYW1lPSJTTElERV9IRUFESU5HIiB2YWx1ZT0iVGl0ZWwgdmFuIGRpYSIvPg0KCQk8dWl0ZXh0IG5hbWU9IkRVUkFUSU9OX0hFQURJTkciIHZhbHVlPSJEdXVyIi8+DQoJCTx1aXRleHQgbmFtZT0iU0VBUkNIX0hFQURJTkciIHZhbHVlPSJab2VrZW4gbmFhciB0ZWtzdDoiLz4NCgkJPHVpdGV4dCBuYW1lPSJUSFVNQl9IRUFESU5HIiB2YWx1ZT0iRGlhIi8+DQoJCTx1aXRleHQgbmFtZT0iVEhVTUJfSU5GTyIgdmFsdWU9IlRpdGVsL2R1dXIgdmFuIGRpYSIvPg0KCQk8dWl0ZXh0IG5hbWU9IkFUVEFDSE5BTUVfSEVBRElORyIgdmFsdWU9IkJlc3RhbmRzbmFhbSIvPg0KCQk8dWl0ZXh0IG5hbWU9IkFUVEFDSFNJWkVfSEVBRElORyIgdmFsdWU9Ikdyb290dGUiLz4NCgkJPHVpdGV4dCBuYW1lPSJTTElERV9OT1RFUyIgdmFsdWU9IkRpYW5vdGl0aWVzIi8+DQoJCTwhLS1xdWl6IHBvZCBhbmQgbWVzc2FnZSBib3ggdGV4dHMtLT4NCgkJPHVpdGV4dCBuYW1lPSJRVUlaUE9EX1FVSVpfQVRURU1QVCIgdmFsdWU9IlF1aXpwb2dpbmc6Ii8+DQoJCTx1aXRleHQgbmFtZT0iUVVJWlBPRF9RVUlaX0FUVEVNUFRfVkFMVUUiIHZhbHVlPSIlbiB2YW4gJXQiLz4NCgkJPHVpdGV4dCBuYW1lPSJRVUlaUE9EX1FVSVpfU0NPUkUiIHZhbHVlPSJCZWhhYWxkZSBzY29yZToiLz4NCgkJPHVpdGV4dCBuYW1lPSJRVUlaUE9EX1FVSVpfUEFTU1NDT1JFIiB2YWx1ZT0iVm9sZG9lbmRlIHNjb3JlOiIvPg0KCQk8dWl0ZXh0IG5hbWU9IlFVSVpQT0RfUVVJWl9NQVhTQ09SRSIgdmFsdWU9Ik1heGltYWFsIGhhYWxiYXJlIHNjb3JlOiIvPg0KCQk8dWl0ZXh0IG5hbWU9IlFVSVpQT0RfUVVFU0FUTVBUX1NUUiIgdmFsdWU9IlBvZ2luZzogJW4gdmFuICV0Ii8+DQoJCTx1aXRleHQgbmFtZT0iUVVJWlBPRF9RVUVTVFlQRV9TVFIiIHZhbHVlPSJUeXBlOiAlcyIvPg0KCQk8dWl0ZXh0IG5hbWU9IlFVSVpQT0RfUVVFU1RZUEVfR1JEIiB2YWx1ZT0iVGVsdCB2b29yIHNjb3JlIi8+DQoJCTx1aXRleHQgbmFtZT0iUVVJWlBPRF9RVUVTVFlQRV9TVlkiIHZhbHVlPSJFbnF1w6p0ZSIvPg0KCQk8dWl0ZXh0IG5hbWU9IlFVSVpQT0RfUVVJWkFUTVBUX0lORiIgdmFsdWU9Ik9uYmVwZXJrdCIvPg0KCQk8dWl0ZXh0IG5hbWU9IlFVSVpQT0RfUVVFU0FUTVBUX0lORiIgdmFsdWU9Ik9uYmVwZXJrdCIvPg0KCQk8dWl0ZXh0IG5hbWU9IldBUk5JTkdNU0dfWUVTU1RSSU5HIiB2YWx1ZT0iSmEiLz4NCgkJPHVpdGV4dCBuYW1lPSJXQVJOSU5HTVNHX05PU1RSSU5HIiB2YWx1ZT0iTmVlIi8+DQoJCTx1aXRleHQgbmFtZT0iV0FSTklOR01TR19USVRMRVNUUklORyIgdmFsdWU9IldhYXJzY2h1d2luZyBtZXQgYmV0cmVra2luZyB0b3QgcXVpem5hdmlnYXRpZSIvPg0KCQk8dWl0ZXh0IG5hbWU9IldBUk5JTkdNU0dfTVNHU1RSSU5HIiB2YWx1ZT0iVSBoZWJ0IG5pZXQgYWxsZSB2cmFnZW4gaW4gZGV6ZSBxdWl6IGJlYW50d29vcmQuJiN4QTsmI3hBO0tsaWsgb3AgSmEgb20gZGUgcXVpeiBhZiB0ZSBzbHVpdGVuLiBLbGlrIG9wIE5lZSBvbSBkZSBxdWl6IHZvb3J0IHRlIHpldHRlbi4iLz4NCgkJPHVpdGV4dCBuYW1lPSJJTkZPUk1BVElPTl9IMjY0X0ZMQVNIUExBWUVSIiB2YWx1ZT0iRGV6ZSB2aWRlbyB3b3JkdCBuaWV0IG9uZGVyc3RldW5kIGRvb3IgZGUgdmVyc2llIHZhbiBGbGFzaCBQbGF5ZXIgZGllIG1vbWVudGVlbCBvcCB1dyBjb21wdXRlciBpcyBnZcOvbnN0YWxsZWVyZC4gS2xpayBpbiBkZSB2aWRlbyBvbSBkZSBuaWV1d3N0ZSBGbGFzaCBQbGF5ZXIgdGUgZG93bmxvYWRlb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WmlqcGFuZWVsIGFhbiBkZWVsbmVtZXJzIHdlZXJnZXZlbiIvPg0KCQk8dWl0ZXh0IG5hbWU9Ik1VVEUiIHZhbHVlPSJEZW1wZW4iLz4NCgkJPHVpdGV4dCBuYW1lPSJET0NXUkFQX1RJVExFIiB2YWx1ZT0iUHJlc2VudGVyLWJlc3RhbmRzYmlqbGFnZSIvPg0KCQk8dWl0ZXh0IG5hbWU9IkRPQ1dSQVBfTVNHIiB2YWx1ZT0iT3BzbGFhbiBpbiBEZXplIGNvbXB1dGVyIi8+DQoJCTx1aXRleHQgbmFtZT0iRE9DV1JBUF9QUk9NUFQiIHZhbHVlPSJLbGlrIG9tIHRlIGRvd25sb2FkZW4iLz4NCgk8L2xhbmd1YWdlPg0KCTxsYW5ndWFnZSBpZD0iY24iPg0KCQk8IS0tIGZvcm1hdCBmb3IgdWlmb250IHZhbHVlIGlzICJmb250LHNpemUsaXNib2xkLGlzaXRhbGljLGlzc2hhZG93ZWQiIC0tPg0KCQk8dWlmb250IG5hbWU9IkZPTlRfUVVJWlpJTkciIHZhbHVlPSLlrovkvZMtMTgwMzAsMTAsZmFsc2UsZmFsc2UsZmFsc2UiLz4NCgkJPHVpZm9udCBuYW1lPSJGT05UX1NDUlVCU1RBVFVTIiB2YWx1ZT0i5a6L5L2TLTE4MDMwLDEwLHRydWUsZmFsc2UsdHJ1ZSIvPg0KCQk8dWlmb250IG5hbWU9IkZPTlRfU0NSVUJUSU1FIiB2YWx1ZT0i5a6L5L2TLTE4MDMwLDEwLGZhbHNlLGZhbHNlLHRydWUiLz4NCgkJPHVpZm9udCBuYW1lPSJGT05UX0VMQVBTRURUSU1FIiB2YWx1ZT0i5a6L5L2TLTE4MDMwLDEwLHRydWUsZmFsc2UsdHJ1ZSIvPg0KCQk8dWlmb250IG5hbWU9IkZPTlRfVVRJTFNNRU5VIiB2YWx1ZT0i5a6L5L2TLTE4MDMwLDEwLHRydWUsZmFsc2UsZmFsc2UiLz4NCgkJPHVpZm9udCBuYW1lPSJGT05UX1RBQlMiIHZhbHVlPSLlrovkvZMtMTgwMzAsMTQsdHJ1ZSxmYWxzZSx0cnVlIi8+DQoJCTx1aWZvbnQgbmFtZT0iRk9OVF9QUkVTRU5UQVRJT05OQU1FIiB2YWx1ZT0i5a6L5L2TLTE4MDMwLDE0LGZhbHNlLGZhbHNlLHRydWUiLz4NCgkJPHVpZm9udCBuYW1lPSJGT05UX1BSRVNFTlRFUk5BTUUiIHZhbHVlPSLlrovkvZMtMTgwMzAsMTQsdHJ1ZSxmYWxzZSx0cnVlIi8+DQoJCTx1aWZvbnQgbmFtZT0iRk9OVF9QUkVTRU5URVJUSVRMRSIgdmFsdWU9IuWui+S9ky0xODAzMCwxMyxmYWxzZSxmYWxzZSx0cnVlIi8+DQoJCTx1aWZvbnQgbmFtZT0iRk9OVF9CSU9CVE4iIHZhbHVlPSLlrovkvZMtMTgwMzAsMTAsZmFsc2UsZmFsc2UsdHJ1ZSIvPg0KCQk8dWlmb250IG5hbWU9IkZPTlRfTk9URVMiIHZhbHVlPSLlrovkvZMtMTgwMzAsMTIsZmFsc2UsZmFsc2UsZmFsc2UiLz4NCgkJPHVpZm9udCBuYW1lPSJGT05UX09VVExJTkUiIHZhbHVlPSLlrovkvZMtMTgwMzAsMTIsZmFsc2UsZmFsc2UsdHJ1ZSIvPg0KCQk8dWlmb250IG5hbWU9IkZPTlRfU0VBUkNIIiB2YWx1ZT0i5a6L5L2TLTE4MDMwLDEyLGZhbHNlLGZhbHNlLHRydWUiLz4NCgkJPHVpZm9udCBuYW1lPSJGT05UX1RIVU1CIiB2YWx1ZT0i5a6L5L2TLTE4MDMwLDEwLGZhbHNlLGZhbHNlLHRydWUiLz4NCgkJPHVpZm9udCBuYW1lPSJGT05UX0JJT1dJTiIgdmFsdWU9IuWui+S9ky0xODAzMCwxMixmYWxzZSxmYWxzZSxmYWxzZSIvPg0KCQk8dWlmb250IG5hbWU9IkZPTlRfTElTVEhFQURJTkciIHZhbHVlPSLlrovkvZMtMTgwMzAsMTAsZmFsc2UsZmFsc2UsZmFsc2UiLz4NCgkJPHVpZm9udCBuYW1lPSJGT05UX1dJTlRJVExFIiB2YWx1ZT0i5a6L5L2TLTE4MDMwLDEwLGZhbHNlLGZhbHNlLHRydWUiLz4NCgkJPHVpZm9udCBuYW1lPSJGT05UX0FUVEFDSE1FTlRTIiB2YWx1ZT0i5a6L5L2TLTE4MDMwLDEyLGZhbHNlLGZhbHNlLHRydWUiLz4NCgkJPCEtLXF1aXogcG9kIGFuZCBtZXNzYWdlIGJveCB0ZXh0IGZvbnRzLS0+DQoJCTx1aWZvbnQgbmFtZT0iRk9OVF9NU0dCT1hfV0lOVElUTEUiIHZhbHVlPSLlrovkvZMtMTgwMzAsMTIsdHJ1ZSxmYWxzZSx0cnVlIi8+DQoJCTx1aWZvbnQgbmFtZT0iRk9OVF9NU0dCT1hfTVNHIiB2YWx1ZT0i5a6L5L2TLTE4MDMwLDEyLGZhbHNlLGZhbHNlLHRydWUiLz4NCgkJPHVpZm9udCBuYW1lPSJGT05UX01TR0JPWF9PUFRJT05TIiB2YWx1ZT0i5a6L5L2TLTE4MDMwLDEwLHRydWUsZmFsc2UsdHJ1ZSIvPg0KCQk8dWlmb250IG5hbWU9IkZPTlRfUVVJWlBPRF9RVUlaX1RJVExFIiB2YWx1ZT0i5a6L5L2TLTE4MDMwLDEyLHRydWUsZmFsc2UsdHJ1ZSIvPg0KCQk8dWlmb250IG5hbWU9IkZPTlRfUVVJWlBPRF9RVUlaX0FUVEVNUFQiIHZhbHVlPSLlrovkvZMtMTgwMzAsMTAsZmFsc2UsZmFsc2UsdHJ1ZSIvPg0KCQk8dWlmb250IG5hbWU9IkZPTlRfUVVJWlBPRF9RVUlaX0FUVEVNUFRfVkFMVUUiIHZhbHVlPSLlrovkvZMtMTgwMzAsMTAsdHJ1ZSxmYWxzZSx0cnVlIi8+DQoJCTx1aWZvbnQgbmFtZT0iRk9OVF9RVUlaUE9EX1FVRVNUSU9OX1NDT1JFIiB2YWx1ZT0i5a6L5L2TLTE4MDMwLDEwLGZhbHNlLGZhbHNlLHRydWUiLz4NCgkJPHVpZm9udCBuYW1lPSJGT05UX1FVSVpQT0RfUVVFU1RJT05fU0NPUkVfVkFMVUUiIHZhbHVlPSLlrovkvZMtMTgwMzAsMTAsdHJ1ZSxmYWxzZSx0cnVlIi8+DQoJCTx1aWZvbnQgbmFtZT0iRk9OVF9RVUlaUE9EX1FVRVNUSU9OX0FUVEVNUFQiIHZhbHVlPSLlrovkvZMtMTgwMzAsMTAsZmFsc2UsZmFsc2UsdHJ1ZSIvPg0KCQk8dWlmb250IG5hbWU9IkZPTlRfUVVJWlBPRF9RVUVTVElPTl9BVFRFTVBUX1ZBTFVFIiB2YWx1ZT0i5a6L5L2TLTE4MDMwLDEwLHRydWUsZmFsc2UsdHJ1ZSIvPg0KCQk8dWlmb250IG5hbWU9IkZPTlRfUVVJWlBPRF9RVUVTVElPTl9UQUciIHZhbHVlPSLlrovkvZMtMTgwMzAsMTIsdHJ1ZSxmYWxzZSx0cnVlIi8+DQoJCTx1aWZvbnQgbmFtZT0iRk9OVF9RVUlaUE9EX1FVSVpfUVVFU1RJT05fQ09VTlQiIHZhbHVlPSLlrovkvZMtMTgwMzAsMTAsZmFsc2UsZmFsc2UsdHJ1ZSIvPg0KCQk8dWlmb250IG5hbWU9IkZPTlRfUVVJWlBPRF9RVUlaX1FVRVNUSU9OX0NPVU5UX1ZBTFVFIiB2YWx1ZT0i5a6L5L2TLTE4MDMwLDEwLHRydWUsZmFsc2UsdHJ1ZSIvPg0KCQk8dWlmb250IG5hbWU9IkZPTlRfUVVJWlBPRF9RVUlaX1FVRVNUSU9OX0FUVEVNUFRFRCIgdmFsdWU9IuWui+S9ky0xODAzMCwxMCxmYWxzZSxmYWxzZSx0cnVlIi8+DQoJCTx1aWZvbnQgbmFtZT0iRk9OVF9RVUlaUE9EX1FVSVpfUVVFU1RJT05fQVRURU1QVEVEX1ZBTFVFIiB2YWx1ZT0i5a6L5L2TLTE4MDMwLDEwLHRydWUsZmFsc2UsdHJ1ZSIvPg0KCQk8dWlmb250IG5hbWU9IkZPTlRfUVVJWlBPRF9RVUlaX1NDT1JFX1RBRyIgdmFsdWU9IuWui+S9ky0xODAzMCwxMix0cnVlLGZhbHNlLHRydWUiLz4NCgkJPHVpZm9udCBuYW1lPSJGT05UX1FVSVpQT0RfUVVJWl9TQ09SRSIgdmFsdWU9IuWui+S9ky0xODAzMCwxMCxmYWxzZSxmYWxzZSx0cnVlIi8+DQoJCTx1aWZvbnQgbmFtZT0iRk9OVF9RVUlaUE9EX1FVSVpfU0NPUkVfVkFMVUUiIHZhbHVlPSLlrovkvZMtMTgwMzAsMTAsdHJ1ZSxmYWxzZSx0cnVlIi8+DQoJCTx1aWZvbnQgbmFtZT0iRk9OVF9RVUlaUE9EX1FVSVpfTUFYU0NPUkUiIHZhbHVlPSLlrovkvZMtMTgwMzAsMTAsZmFsc2UsZmFsc2UsdHJ1ZSIvPg0KCQk8dWlmb250IG5hbWU9IkZPTlRfUVVJWlBPRF9RVUlaX01BWFNDT1JFX1ZBTFVFIiB2YWx1ZT0i5a6L5L2TLTE4MDMwLDEwLHRydWUsZmFsc2UsdHJ1ZSIvPg0KCQk8dWlmb250IG5hbWU9IkZPTlRfUVVJWlBPRF9RVUlaX1BBU1NTQ09SRSIgdmFsdWU9IuWui+S9ky0xODAzMCwxMCxmYWxzZSxmYWxzZSx0cnVlIi8+DQoJCTx1aWZvbnQgbmFtZT0iRk9OVF9RVUlaUE9EX1FVSVpfUEFTU1NDT1JFX1ZBTFVFIiB2YWx1ZT0i5a6L5L2TLTE4MDMwLDEwLHRydWUsZmFsc2UsdHJ1ZSIvPg0KCQk8IS0tIHVpdGV4dCAtLT4NCgkJPCEtLSBzdWJzdGl0dXRpb246ICVuID09IHNsaWRlIG51bWJlciAtLT4NCgkJPHVpdGV4dCBuYW1lPSJVTk5BTUVEU0xJREVUSVRMRSIgdmFsdWU9IuW5u+eBr+eJhyAlbiIvPg0KCQk8IS0tIHN1YnN0aXR1dGlvbjogJW4gPT0gc2xpZGUgbnVtYmVyIC0tPg0KCQk8IS0tIHN1YnN0aXR1dGlvbjogJXQgPT0gdG90YWwgc2xpZGUgY291bnQgLS0+DQoJCTx1aXRleHQgbmFtZT0iU0NSVUJCQVJTVEFUVVNfU0xJREVJTkZPIiB2YWx1ZT0i5bm754Gv54mHICVuIC8gJXQgfCAiLz4NCgkJPHVpdGV4dCBuYW1lPSJTQ1JVQkJBUlNUQVRVU19TVE9QUEVEIiB2YWx1ZT0i5bey5YGc5q2iIi8+DQoJCTx1aXRleHQgbmFtZT0iU0NSVUJCQVJTVEFUVVNfUExBWUlORyIgdmFsdWU9Iuato+WcqOaSreaUviIvPg0KCQk8dWl0ZXh0IG5hbWU9IlNDUlVCQkFSU1RBVFVTX05PQVVESU8iIHZhbHVlPSLml6Dpn7PpopEiLz4NCgkJPHVpdGV4dCBuYW1lPSJTQ1JVQkJBUlNUQVRVU19WSURQTEFZSU5HIiB2YWx1ZT0i6KeG6aKR5pKt5pS+Ii8+DQoJCTx1aXRleHQgbmFtZT0iU0NSVUJCQVJTVEFUVVNfTE9BRElORyIgdmFsdWU9Iuato+WcqOi9veWFpSIvPg0KCQk8dWl0ZXh0IG5hbWU9IlNDUlVCQkFSU1RBVFVTX0JVRkZFUklORyIgdmFsdWU9Iuato+WcqOi/m+ihjOe8k+WGsuWkhOeQhiIvPg0KCQk8dWl0ZXh0IG5hbWU9IlNDUlVCQkFSU1RBVFVTX1FVRVNUSU9OIiB2YWx1ZT0i5Zue562U6Zeu6aKYIi8+DQoJCTx1aXRleHQgbmFtZT0iU0NSVUJCQVJTVEFUVVNfUkVWSUVXUVVJWiIgdmFsdWU9Iuato+WcqOWuoemYhea1i+mqjCIvPg0KCQk8IS0tIHN1YnN0aXR1dGlvbjogJW0gPT0gbWludXRlcyByZW1haW5pbmcgLS0+DQoJCTwhLS0gc3Vic3RpdHV0aW9uOiAlcyA9PSBzZWNvbmRzIHJlbWFpbmluZyAtLT4NCgkJPHVpdGV4dCBuYW1lPSJFTEFQU0VEIiB2YWx1ZT0i5Ymp5L2ZICVtIOWIhumSnyAlcyDnp5IiLz4NCgkJPHVpdGV4dCBuYW1lPSJOT1RGT1VORCIgdmFsdWU9IuacquaJvuWIsOS7u+S9leWGheWuuSIvPg0KCQk8dWl0ZXh0IG5hbWU9IkFUVEFDSE1FTlRTIiB2YWx1ZT0i6ZmE5Lu2Ii8+DQoJCTwhLS0gc3Vic3RpdHV0aW9uOiAlcCA9PSBjdXJyZW50IHNwZWFrZXIncyB0aXRsZSAtLT4NCgkJPHVpdGV4dCBuYW1lPSJCSU9XSU5fVElUTEUiIHZhbHVlPSLkuKrkurrnroDku4s6ICVwIi8+DQoJCTx1aXRleHQgbmFtZT0iQklPQlROX1RJVExFIiB2YWx1ZT0i5Liq5Lq6566A5LuLIi8+DQoJCTx1aXRleHQgbmFtZT0iRElWSURFUkJUTl9USVRMRSIgdmFsdWU9InwiLz4NCgkJPHVpdGV4dCBuYW1lPSJDT05UQUNUQlROX1RJVExFIiB2YWx1ZT0i6IGU57O75pa55byPIi8+DQoJCTx1aXRleHQgbmFtZT0iVEFCX1FVSVoiIHZhbHVlPSLmtYvpqowiLz4NCgkJPHVpdGV4dCBuYW1lPSJUQUJfT1VUTElORSIgdmFsdWU9IuWkp+e6siIvPg0KCQk8dWl0ZXh0IG5hbWU9IlRBQl9USFVNQiIgdmFsdWU9Iue8qeeVpeWbviIvPg0KCQk8dWl0ZXh0IG5hbWU9IlRBQl9OT1RFUyIgdmFsdWU9IuWkh+azqCIvPg0KCQk8dWl0ZXh0IG5hbWU9IlRBQl9TRUFSQ0giIHZhbHVlPSLmkJzntKIiLz4NCgkJPHVpdGV4dCBuYW1lPSJTTElERV9IRUFESU5HIiB2YWx1ZT0i5bm754Gv54mH5qCH6aKYIi8+DQoJCTx1aXRleHQgbmFtZT0iRFVSQVRJT05fSEVBRElORyIgdmFsdWU9IuaMgee7reaXtumXtCIvPg0KCQk8dWl0ZXh0IG5hbWU9IlNFQVJDSF9IRUFESU5HIiB2YWx1ZT0i5pCc57Si5paH5pysOiIvPg0KCQk8dWl0ZXh0IG5hbWU9IlRIVU1CX0hFQURJTkciIHZhbHVlPSLlubvnga/niYciLz4NCgkJPHVpdGV4dCBuYW1lPSJUSFVNQl9JTkZPIiB2YWx1ZT0i5bm754Gv54mH5qCH6aKYL+aMgee7reaXtumXtCIvPg0KCQk8dWl0ZXh0IG5hbWU9IkFUVEFDSE5BTUVfSEVBRElORyIgdmFsdWU9IuaWh+S7tuWQjSIvPg0KCQk8dWl0ZXh0IG5hbWU9IkFUVEFDSFNJWkVfSEVBRElORyIgdmFsdWU9IuWkp+WwjyIvPg0KCQk8dWl0ZXh0IG5hbWU9IlNMSURFX05PVEVTIiB2YWx1ZT0i5bm754Gv54mH5aSH5rOoIi8+DQoJCTwhLS1xdWl6IHBvZCBhbmQgbWVzc2FnZSBib3ggdGV4dHMtLT4NCgkJPHVpdGV4dCBuYW1lPSJRVUlaUE9EX1FVSVpfQVRURU1QVCIgdmFsdWU9Iua1i+mqjOWwneivleasoeaVsDoiLz4NCgkJPHVpdGV4dCBuYW1lPSJRVUlaUE9EX1FVSVpfQVRURU1QVF9WQUxVRSIgdmFsdWU9IuesrCAlbiDmrKHvvIzlhbEgJXQg5qyhIi8+DQoJCTx1aXRleHQgbmFtZT0iUVVJWlBPRF9RVUlaX1NDT1JFIiB2YWx1ZT0i5b6X5YiGOiIvPg0KCQk8dWl0ZXh0IG5hbWU9IlFVSVpQT0RfUVVJWl9QQVNTU0NPUkUiIHZhbHVlPSLlj4rmoLzliIbmlbA6Ii8+DQoJCTx1aXRleHQgbmFtZT0iUVVJWlBPRF9RVUlaX01BWFNDT1JFIiB2YWx1ZT0i5pyA6auY5YiG5pWwOiIvPg0KCQk8dWl0ZXh0IG5hbWU9IlFVSVpQT0RfUVVFU0FUTVBUX1NUUiIgdmFsdWU9IuWwneivleasoeaVsDog56ysICVuIOasoe+8jOWFsSAldCDmrKEiLz4NCgkJPHVpdGV4dCBuYW1lPSJRVUlaUE9EX1FVRVNUWVBFX1NUUiIgdmFsdWU9Iuexu+WeizogJXMiLz4NCgkJPHVpdGV4dCBuYW1lPSJRVUlaUE9EX1FVRVNUWVBFX0dSRCIgdmFsdWU9IuivhOe6pyIvPg0KCQk8dWl0ZXh0IG5hbWU9IlFVSVpQT0RfUVVFU1RZUEVfU1ZZIiB2YWx1ZT0i6LCD5p+lIi8+DQoJCTx1aXRleHQgbmFtZT0iUVVJWlBPRF9RVUlaQVRNUFRfSU5GIiB2YWx1ZT0i5peg6ZmQIi8+DQoJCTx1aXRleHQgbmFtZT0iUVVJWlBPRF9RVUVTQVRNUFRfSU5GIiB2YWx1ZT0i5peg6ZmQIi8+DQoJCTx1aXRleHQgbmFtZT0iV0FSTklOR01TR19ZRVNTVFJJTkciIHZhbHVlPSLmmK8iLz4NCgkJPHVpdGV4dCBuYW1lPSJXQVJOSU5HTVNHX05PU1RSSU5HIiB2YWx1ZT0i5ZCmIi8+DQoJCTx1aXRleHQgbmFtZT0iV0FSTklOR01TR19USVRMRVNUUklORyIgdmFsdWU9Iua1i+mqjOWvvOiIquitpuWRiiIvPg0KCQk8dWl0ZXh0IG5hbWU9IldBUk5JTkdNU0dfTVNHU1RSSU5HIiB2YWx1ZT0i5q2k5rWL6aqM5Lit5pyJ5pyq5bCd6K+V5L2c562U55qE6Zeu6aKY44CCJiN4QTsmI3hBO+WNleWHu+KAnOaYr+KAnemAgOWHuuatpOa1i+mqjOOAguWNleWHu+KAnOWQpuKAnee7p+e7rea1i+mqjOOAgiIvPg0KCQk8dWl0ZXh0IG5hbWU9IklORk9STUFUSU9OX0gyNjRfRkxBU0hQTEFZRVIiIHZhbHVlPSLlvZPliY3lronoo4XlnKjmgqjnmoTorqHnrpfmnLrkuIrnmoQgRmxhc2ggUGxheWVyIOeJiOacrOS4jeaUr+aMgeivpeinhumikeOAguWNleWHu+inhumikeWMuuWfn+S4i+i9veacgOaWsOeJiOacrOeahCBGbGFzaCBQbGF5ZXLjgII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5ZCR5Y+C5Yqg6ICF5pi+56S65o+Q6KaB5qCPIi8+DQoJCTx1aXRleHQgbmFtZT0iTVVURSIgdmFsdWU9IumdmemfsyIvPg0KCQk8dWl0ZXh0IG5hbWU9IkRPQ1dSQVBfVElUTEUiIHZhbHVlPSJQcmVzZW50ZXIg5paH5Lu26ZmE5Lu2Ii8+DQoJCTx1aXRleHQgbmFtZT0iRE9DV1JBUF9NU0ciIHZhbHVlPSLkv53lrZjliLDmiJHnmoTorqHnrpfmnLoiLz4NCgkJPHVpdGV4dCBuYW1lPSJET0NXUkFQX1BST01QVCIgdmFsdWU9IuWNleWHu+S7peS4i+i9vSIvPg0KCTwvbGFuZ3VhZ2U+DQoJPGxhbmd1YWdlIGlkPSJ0ci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JTbGF5dCAlbiIvPg0KCQk8IS0tIHN1YnN0aXR1dGlvbjogJW4gPT0gc2xpZGUgbnVtYmVyIC0tPg0KCQk8IS0tIHN1YnN0aXR1dGlvbjogJXQgPT0gdG90YWwgc2xpZGUgY291bnQgLS0+DQoJCTx1aXRleHQgbmFtZT0iU0NSVUJCQVJTVEFUVVNfU0xJREVJTkZPIiB2YWx1ZT0iU2xheXQgJW4gLyAldCB8ICIvPg0KCQk8dWl0ZXh0IG5hbWU9IlNDUlVCQkFSU1RBVFVTX1NUT1BQRUQiIHZhbHVlPSJEdXJkdXJ1bGR1Ii8+DQoJCTx1aXRleHQgbmFtZT0iU0NSVUJCQVJTVEFUVVNfUExBWUlORyIgdmFsdWU9Ik95bmF0xLFsxLF5b3IiLz4NCgkJPHVpdGV4dCBuYW1lPSJTQ1JVQkJBUlNUQVRVU19OT0FVRElPIiB2YWx1ZT0iU2VzIFlvayIvPg0KCQk8dWl0ZXh0IG5hbWU9IlNDUlVCQkFSU1RBVFVTX1ZJRFBMQVlJTkciIHZhbHVlPSJWaWRlbyBPeW5hdMSxbMSxeW9yIi8+DQoJCTx1aXRleHQgbmFtZT0iU0NSVUJCQVJTVEFUVVNfTE9BRElORyIgdmFsdWU9IlnDvGtsZW5peW9yIi8+DQoJCTx1aXRleHQgbmFtZT0iU0NSVUJCQVJTVEFUVVNfQlVGRkVSSU5HIiB2YWx1ZT0iQXJhYmVsbGXEn2UgQWzEsW7EsXlvciIvPg0KCQk8dWl0ZXh0IG5hbWU9IlNDUlVCQkFSU1RBVFVTX1FVRVNUSU9OIiB2YWx1ZT0iU29ydXl1IFlhbsSxdGxhIi8+DQoJCTx1aXRleHQgbmFtZT0iU0NSVUJCQVJTVEFUVVNfUkVWSUVXUVVJWiIgdmFsdWU9IlPEsW5hdiDEsG5jZWxlbml5b3IiLz4NCgkJPCEtLSBzdWJzdGl0dXRpb246ICVtID09IG1pbnV0ZXMgcmVtYWluaW5nIC0tPg0KCQk8IS0tIHN1YnN0aXR1dGlvbjogJXMgPT0gc2Vjb25kcyByZW1haW5pbmcgLS0+DQoJCTx1aXRleHQgbmFtZT0iRUxBUFNFRCIgdmFsdWU9IiVtIERha2lrYSAlcyBTYW5peWUgS2FsZMSxIi8+DQoJCTx1aXRleHQgbmFtZT0iTk9URk9VTkQiIHZhbHVlPSJIZXJoYW5naSBCaXIgxZ5leSBCdWx1bm1hZMSxIi8+DQoJCTx1aXRleHQgbmFtZT0iQVRUQUNITUVOVFMiIHZhbHVlPSJFa2xlciIvPg0KCQk8IS0tIHN1YnN0aXR1dGlvbjogJXAgPT0gY3VycmVudCBzcGVha2VyJ3MgdGl0bGUgLS0+DQoJCTx1aXRleHQgbmFtZT0iQklPV0lOX1RJVExFIiB2YWx1ZT0iQmlvOiAlcCIvPg0KCQk8dWl0ZXh0IG5hbWU9IkJJT0JUTl9USVRMRSIgdmFsdWU9IkJpbyIvPg0KCQk8dWl0ZXh0IG5hbWU9IkRJVklERVJCVE5fVElUTEUiIHZhbHVlPSJ8Ii8+DQoJCTx1aXRleHQgbmFtZT0iQ09OVEFDVEJUTl9USVRMRSIgdmFsdWU9IsSwcnRpYmF0Ii8+DQoJCTx1aXRleHQgbmFtZT0iVEFCX1FVSVoiIHZhbHVlPSJTxLFuYXYiLz4NCgkJPHVpdGV4dCBuYW1lPSJUQUJfT1VUTElORSIgdmFsdWU9IkFuYSBIYXQiLz4NCgkJPHVpdGV4dCBuYW1lPSJUQUJfVEhVTUIiIHZhbHVlPSJSZXNpbSIvPg0KCQk8dWl0ZXh0IG5hbWU9IlRBQl9OT1RFUyIgdmFsdWU9Ik5vdGxhciIvPg0KCQk8dWl0ZXh0IG5hbWU9IlRBQl9TRUFSQ0giIHZhbHVlPSJBcmEiLz4NCgkJPHVpdGV4dCBuYW1lPSJTTElERV9IRUFESU5HIiB2YWx1ZT0iU2xheXQgQmHFn2zEscSfxLEiLz4NCgkJPHVpdGV4dCBuYW1lPSJEVVJBVElPTl9IRUFESU5HIiB2YWx1ZT0iU8O8cmUiLz4NCgkJPHVpdGV4dCBuYW1lPSJTRUFSQ0hfSEVBRElORyIgdmFsdWU9Ik1ldG5pIGFyYToiLz4NCgkJPHVpdGV4dCBuYW1lPSJUSFVNQl9IRUFESU5HIiB2YWx1ZT0iU2xheXQiLz4NCgkJPHVpdGV4dCBuYW1lPSJUSFVNQl9JTkZPIiB2YWx1ZT0iU2xheXQgQmHFn2zEscSfxLEvU8O8cmVzaSIvPg0KCQk8dWl0ZXh0IG5hbWU9IkFUVEFDSE5BTUVfSEVBRElORyIgdmFsdWU9IkRvc3lhIEFkxLEiLz4NCgkJPHVpdGV4dCBuYW1lPSJBVFRBQ0hTSVpFX0hFQURJTkciIHZhbHVlPSJCb3l1dCIvPg0KCQk8dWl0ZXh0IG5hbWU9IlNMSURFX05PVEVTIiB2YWx1ZT0iU2xheXQgTm90bGFyxLEiLz4NCgkJPCEtLXF1aXogcG9kIGFuZCBtZXNzYWdlIGJveCB0ZXh0cy0tPg0KCQk8dWl0ZXh0IG5hbWU9IlFVSVpQT0RfUVVJWl9BVFRFTVBUIiB2YWx1ZT0iU8SxbmF2IERlbmVtZXNpOiIvPg0KCQk8dWl0ZXh0IG5hbWU9IlFVSVpQT0RfUVVJWl9BVFRFTVBUX1ZBTFVFIiB2YWx1ZT0iJW4vJXQiLz4NCgkJPHVpdGV4dCBuYW1lPSJRVUlaUE9EX1FVSVpfU0NPUkUiIHZhbHVlPSJQdWFuOiIvPg0KCQk8dWl0ZXh0IG5hbWU9IlFVSVpQT0RfUVVJWl9QQVNTU0NPUkUiIHZhbHVlPSJHZcOnbWUgUHVhbsSxOiIvPg0KCQk8dWl0ZXh0IG5hbWU9IlFVSVpQT0RfUVVJWl9NQVhTQ09SRSIgdmFsdWU9Ik1ha3NpbXVtIFB1YW46Ii8+DQoJCTx1aXRleHQgbmFtZT0iUVVJWlBPRF9RVUVTQVRNUFRfU1RSIiB2YWx1ZT0iRGVuZW1lOiAlbi8ldCIvPg0KCQk8dWl0ZXh0IG5hbWU9IlFVSVpQT0RfUVVFU1RZUEVfU1RSIiB2YWx1ZT0iVMO8cjogJXMiLz4NCgkJPHVpdGV4dCBuYW1lPSJRVUlaUE9EX1FVRVNUWVBFX0dSRCIgdmFsdWU9IkJhc2FtYWtsxLEiLz4NCgkJPHVpdGV4dCBuYW1lPSJRVUlaUE9EX1FVRVNUWVBFX1NWWSIgdmFsdWU9IkFua2V0Ii8+DQoJCTx1aXRleHQgbmFtZT0iUVVJWlBPRF9RVUlaQVRNUFRfSU5GIiB2YWx1ZT0iU8SxbsSxcnPEsXoiLz4NCgkJPHVpdGV4dCBuYW1lPSJRVUlaUE9EX1FVRVNBVE1QVF9JTkYiIHZhbHVlPSJTxLFuxLFyc8SxeiIvPg0KCQk8dWl0ZXh0IG5hbWU9IldBUk5JTkdNU0dfWUVTU1RSSU5HIiB2YWx1ZT0iRXZldCIvPg0KCQk8dWl0ZXh0IG5hbWU9IldBUk5JTkdNU0dfTk9TVFJJTkciIHZhbHVlPSJIYXnEsXIiLz4NCgkJPHVpdGV4dCBuYW1lPSJXQVJOSU5HTVNHX1RJVExFU1RSSU5HIiB2YWx1ZT0iU8SxbmF2IEdlemlubWUgVXlhcsSxc8SxIi8+DQoJCTx1aXRleHQgbmFtZT0iV0FSTklOR01TR19NU0dTVFJJTkciIHZhbHVlPSJCdSBTxLFuYXZkYSBkZW5lbm1lbWnFnyBzb3J1bGFyIHZhci4mI3hBOyYjeEE7RXZldCBzZcOnZW5lxJ9pbmkgdMSxa2xhdMSxcnNhbsSxeiBTxLFuYXZkYW4gw6fEsWthY2Frc8SxbsSxei4gU8SxbmF2YSBkZXZhbSBldG1layBpw6dpbiBIYXnEsXIgc2XDp2VuZcSfaW5pIHTEsWtsYXTEsW4uIi8+DQoJCTx1aXRleHQgbmFtZT0iSU5GT1JNQVRJT05fSDI2NF9GTEFTSFBMQVlFUiIgdmFsdWU9IkJpbGdpc2F5YXLEsW7EsXphIHnDvGtsw7wgb2xhbiBnZcOnZXJsaSBGbGFzaCBQbGF5ZXIgc8O8csO8bcO8IGJ1IHZpZGVveXUgZGVzdGVrbGVtaXlvci4gRW4gc29uIEZsYXNoIFBsYXllciBzw7xyw7xtw7xuw7wgaW5kaXJtZWsgacOnaW4gdmlkZW8gYWxhbsSxbsSxIHTEsWtsYXTEsW4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kthdMSxbMSxbWPEsWxhcmEga2VuYXIgw6d1YnXEn3VudSBnw7ZzdGVyIi8+DQoJCTx1aXRleHQgbmFtZT0iTVVURSIgdmFsdWU9IlNlc3NpeiIvPg0KCQk8dWl0ZXh0IG5hbWU9IkRPQ1dSQVBfVElUTEUiIHZhbHVlPSJQcmVzZW50ZXIgRG9zeWEgRWtpIi8+DQoJCTx1aXRleHQgbmFtZT0iRE9DV1JBUF9NU0ciIHZhbHVlPSJCaWxnaXNheWFyxLFtYSBLYXlkZXQiLz4NCgkJPHVpdGV4dCBuYW1lPSJET0NXUkFQX1BST01QVCIgdmFsdWU9IsSwbmRpcm1layBpw6dpbiBUxLFrbGF0xLFuIi8+DQoJPC9sYW5ndWFnZT4NCgk8bGFuZ3VhZ2UgaWQ9InJ1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tCh0LvQsNC50LQgJW4iLz4NCgkJPCEtLSBzdWJzdGl0dXRpb246ICVuID09IHNsaWRlIG51bWJlciAtLT4NCgkJPCEtLSBzdWJzdGl0dXRpb246ICV0ID09IHRvdGFsIHNsaWRlIGNvdW50IC0tPg0KCQk8dWl0ZXh0IG5hbWU9IlNDUlVCQkFSU1RBVFVTX1NMSURFSU5GTyIgdmFsdWU9ItCh0LvQsNC50LQgJW4gLyAldCB8ICIvPg0KCQk8dWl0ZXh0IG5hbWU9IlNDUlVCQkFSU1RBVFVTX1NUT1BQRUQiIHZhbHVlPSLQntGB0YLQsNC90L7QstC70LXQvdC+Ii8+DQoJCTx1aXRleHQgbmFtZT0iU0NSVUJCQVJTVEFUVVNfUExBWUlORyIgdmFsdWU9ItCS0L7RgdC/0YDQvtC40LfQstC10LTQtdC90LjQtSIvPg0KCQk8dWl0ZXh0IG5hbWU9IlNDUlVCQkFSU1RBVFVTX05PQVVESU8iIHZhbHVlPSLQndC10YIg0LDRg9C00LjQviIvPg0KCQk8dWl0ZXh0IG5hbWU9IlNDUlVCQkFSU1RBVFVTX1ZJRFBMQVlJTkciIHZhbHVlPSLQktC+0YHQv9GA0L7QuNC30LLQtdC00LXQvdC40LUg0LLQuNC00LXQviIvPg0KCQk8dWl0ZXh0IG5hbWU9IlNDUlVCQkFSU1RBVFVTX0xPQURJTkciIHZhbHVlPSLQl9Cw0LPRgNGD0LfQutCwIi8+DQoJCTx1aXRleHQgbmFtZT0iU0NSVUJCQVJTVEFUVVNfQlVGRkVSSU5HIiB2YWx1ZT0i0JHRg9GE0LXRgNC40LfQsNGG0LjRjyIvPg0KCQk8dWl0ZXh0IG5hbWU9IlNDUlVCQkFSU1RBVFVTX1FVRVNUSU9OIiB2YWx1ZT0i0J7RgtCy0LXRgiDQvdCwINCy0L7Qv9GA0L7RgSIvPg0KCQk8dWl0ZXh0IG5hbWU9IlNDUlVCQkFSU1RBVFVTX1JFVklFV1FVSVoiIHZhbHVlPSLQntCx0LfQvtGAINC+0L/RgNC+0YHQsCIvPg0KCQk8IS0tIHN1YnN0aXR1dGlvbjogJW0gPT0gbWludXRlcyByZW1haW5pbmcgLS0+DQoJCTwhLS0gc3Vic3RpdHV0aW9uOiAlcyA9PSBzZWNvbmRzIHJlbWFpbmluZyAtLT4NCgkJPHVpdGV4dCBuYW1lPSJFTEFQU0VEIiB2YWx1ZT0i0J7RgdGC0LDQu9C+0YHRjCAlbSDQvNC40L0uICVzINGBIi8+DQoJCTx1aXRleHQgbmFtZT0iTk9URk9VTkQiIHZhbHVlPSLQndC40YfQtdCz0L4g0L3QtSDQvdCw0LnQtNC10L3QviIvPg0KCQk8dWl0ZXh0IG5hbWU9IkFUVEFDSE1FTlRTIiB2YWx1ZT0i0JLQu9C+0LbQtdC90LjRjyIvPg0KCQk8IS0tIHN1YnN0aXR1dGlvbjogJXAgPT0gY3VycmVudCBzcGVha2VyJ3MgdGl0bGUgLS0+DQoJCTx1aXRleHQgbmFtZT0iQklPV0lOX1RJVExFIiB2YWx1ZT0i0JHQuNC+0LPRgNCw0YTQuNGPOiAlcCIvPg0KCQk8dWl0ZXh0IG5hbWU9IkJJT0JUTl9USVRMRSIgdmFsdWU9ItCR0LjQvtCz0YDQsNGE0LjRjyIvPg0KCQk8dWl0ZXh0IG5hbWU9IkRJVklERVJCVE5fVElUTEUiIHZhbHVlPSJ8Ii8+DQoJCTx1aXRleHQgbmFtZT0iQ09OVEFDVEJUTl9USVRMRSIgdmFsdWU9ItCa0L7QvdGC0LDQutGCIi8+DQoJCTx1aXRleHQgbmFtZT0iVEFCX1FVSVoiIHZhbHVlPSLQntC/0YDQvtGBIi8+DQoJCTx1aXRleHQgbmFtZT0iVEFCX09VVExJTkUiIHZhbHVlPSLQodGF0LXQvNCwIi8+DQoJCTx1aXRleHQgbmFtZT0iVEFCX1RIVU1CIiB2YWx1ZT0i0JHQtdCz0YPQvdC+0LoiLz4NCgkJPHVpdGV4dCBuYW1lPSJUQUJfTk9URVMiIHZhbHVlPSLQl9Cw0LzQtdGC0LrQuCIvPg0KCQk8dWl0ZXh0IG5hbWU9IlRBQl9TRUFSQ0giIHZhbHVlPSLQn9C+0LjRgdC6Ii8+DQoJCTx1aXRleHQgbmFtZT0iU0xJREVfSEVBRElORyIgdmFsdWU9ItCX0LDQs9C+0LvQvtCy0L7QuiDRgdC70LDQudC00LAiLz4NCgkJPHVpdGV4dCBuYW1lPSJEVVJBVElPTl9IRUFESU5HIiB2YWx1ZT0i0JTQu9C40YIt0YHRgtGMIi8+DQoJCTx1aXRleHQgbmFtZT0iU0VBUkNIX0hFQURJTkciIHZhbHVlPSLQn9C+0LjRgdC6INGC0LXQutGB0YLQsDoiLz4NCgkJPHVpdGV4dCBuYW1lPSJUSFVNQl9IRUFESU5HIiB2YWx1ZT0i0KHQu9Cw0LnQtCIvPg0KCQk8dWl0ZXh0IG5hbWU9IlRIVU1CX0lORk8iIHZhbHVlPSLQndCw0LfQstCw0L3QuNC1L9C00LvQuNGCLdC90L7RgdGC0YwiLz4NCgkJPHVpdGV4dCBuYW1lPSJBVFRBQ0hOQU1FX0hFQURJTkciIHZhbHVlPSLQmNC80Y8g0YTQsNC50LvQsCIvPg0KCQk8dWl0ZXh0IG5hbWU9IkFUVEFDSFNJWkVfSEVBRElORyIgdmFsdWU9ItCg0LDQt9C80LXRgCIvPg0KCQk8dWl0ZXh0IG5hbWU9IlNMSURFX05PVEVTIiB2YWx1ZT0i0JfQsNC80LXRgtC60Lgg0Log0YHQu9Cw0LnQtNGDIi8+DQoJCTwhLS1xdWl6IHBvZCBhbmQgbWVzc2FnZSBib3ggdGV4dHMtLT4NCgkJPHVpdGV4dCBuYW1lPSJRVUlaUE9EX1FVSVpfQVRURU1QVCIgdmFsdWU9ItCf0L7Qv9GL0YLQutCwINC/0YDQvtC50YLQuCDQvtC/0YDQvtGBOiIvPg0KCQk8dWl0ZXh0IG5hbWU9IlFVSVpQT0RfUVVJWl9BVFRFTVBUX1ZBTFVFIiB2YWx1ZT0iJW4g0LjQtyAldCIvPg0KCQk8dWl0ZXh0IG5hbWU9IlFVSVpQT0RfUVVJWl9TQ09SRSIgdmFsdWU9ItCd0LDQsdGA0LDQvdC+INCx0LDQu9C70L7QsjoiLz4NCgkJPHVpdGV4dCBuYW1lPSJRVUlaUE9EX1FVSVpfUEFTU1NDT1JFIiB2YWx1ZT0i0J/RgNC+0YXQvtC00L3QvtC5INGA0LXQt9GD0LvRjNGC0LDRgjoiLz4NCgkJPHVpdGV4dCBuYW1lPSJRVUlaUE9EX1FVSVpfTUFYU0NPUkUiIHZhbHVlPSLQnNCw0LrRgdC40LzQsNC70YzQvdGL0Lkg0YDQtdC30YPQu9GM0YLQsNGCOiIvPg0KCQk8dWl0ZXh0IG5hbWU9IlFVSVpQT0RfUVVFU0FUTVBUX1NUUiIgdmFsdWU9ItCf0L7Qv9GL0YLQutCwOiAlbiDQuNC3ICV0Ii8+DQoJCTx1aXRleHQgbmFtZT0iUVVJWlBPRF9RVUVTVFlQRV9TVFIiIHZhbHVlPSLQotC40L86ICVzIi8+DQoJCTx1aXRleHQgbmFtZT0iUVVJWlBPRF9RVUVTVFlQRV9HUkQiIHZhbHVlPSLQoSDQvtGG0LXQvdC60L7QuSIvPg0KCQk8dWl0ZXh0IG5hbWU9IlFVSVpQT0RfUVVFU1RZUEVfU1ZZIiB2YWx1ZT0i0J7QsdC30L7RgCIvPg0KCQk8dWl0ZXh0IG5hbWU9IlFVSVpQT0RfUVVJWkFUTVBUX0lORiIgdmFsdWU9ItCR0L7Qu9GM0YjQvtC1INGH0LjRgdC70L4iLz4NCgkJPHVpdGV4dCBuYW1lPSJRVUlaUE9EX1FVRVNBVE1QVF9JTkYiIHZhbHVlPSLQkdC+0LvRjNGI0L7QtSDRh9C40YHQu9C+Ii8+DQoJCTx1aXRleHQgbmFtZT0iV0FSTklOR01TR19ZRVNTVFJJTkciIHZhbHVlPSLQlNCwIi8+DQoJCTx1aXRleHQgbmFtZT0iV0FSTklOR01TR19OT1NUUklORyIgdmFsdWU9ItCd0LXRgiIvPg0KCQk8dWl0ZXh0IG5hbWU9IldBUk5JTkdNU0dfVElUTEVTVFJJTkciIHZhbHVlPSLQn9GA0LXQtNGD0L/RgNC10LbQtNC10L3QuNC1INC+INC90LDQstC40LPQsNGG0LjQuCDQsiDQvtC/0YDQvtGB0LUiLz4NCgkJPHVpdGV4dCBuYW1lPSJXQVJOSU5HTVNHX01TR1NUUklORyIgdmFsdWU9ItCSINC+0L/RgNC+0YHQtSDQvtGB0YLQsNC70LjRgdGMINC90LXQvtGC0LLQtdGH0LXQvdC90YvQtSDQstC+0L/RgNC+0YHRiy7QndCw0LbQsNGC0LjQtSDQutC90L7Qv9C60LggJnF1b3Q70JTQsCZxdW90OyDQv9GA0LjQstC10LTQtdGCINC6INC30LDQutGA0YvRgtC40Y4g0L7Qv9GA0L7RgdCwLiDQndCw0LbQsNGC0LjQtSDQutC90L7Qv9C60LggJnF1b3Q70J3QtdGCJnF1b3Q7INC/0YDQvtC00L7Qu9C20LjRgiDQvtC/0YDQvtGBLiIvPg0KCQk8dWl0ZXh0IG5hbWU9IklORk9STUFUSU9OX0gyNjRfRkxBU0hQTEFZRVIiIHZhbHVlPSLQotC10LrRg9GJ0LDRjyDQstC10YDRgdC40Y8g0L/RgNC+0LjQs9GA0YvQstCw0YLQtdC70Y8gRmxhc2ggUGxheWVyLCDRg9GB0YLQsNC90L7QstC70LXQvdC90LDRjyDQvdCwINGN0YLQvtC8INC60L7QvNC/0YzRjtGC0LXRgNC1LCDQvdC1INC/0L7QtNC00LXRgNC20LjQstCw0LXRgiDRjdGC0L4g0LLQuNC00LXQvi4g0KnQtdC70LrQvdC40YLQtSDQsiDQvtCx0LvQsNGB0YLQuCDQstC40LTQtdC+LCDRh9GC0L7QsdGLINC30LDQs9GA0YPQt9C40YLRjCDQv9C+0YHQu9C10LTQvdGO0Y4g0LLQtdGA0YHQuNGOINC/0YDQvtC40LPRgNGL0LLQsNGC0LXQu9GPIEZsYXNoIFBsYXllc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0J/QvtC60LDQt9GL0LLQsNGC0Ywg0LLRgNC10LfQutGDINGD0YfQsNGB0YLQvdC40LrQsNC8Ii8+DQoJCTx1aXRleHQgbmFtZT0iTVVURSIgdmFsdWU9ItCe0YLQutC70Y7Rh9C40YLRjCDQt9Cy0YPQuiIvPg0KCQk8dWl0ZXh0IG5hbWU9IkRPQ1dSQVBfVElUTEUiIHZhbHVlPSLQktC70L7QttC10L3QuNC1INCyINGE0LDQudC7IEFkb2JlIFByZXNlbnRlciIvPg0KCQk8dWl0ZXh0IG5hbWU9IkRPQ1dSQVBfTVNHIiB2YWx1ZT0i0KHQvtGF0YDQsNC90LjRgtGMINCyINC/0LDQv9C60YMgJnF1b3Q70JzQvtC5INC60L7QvNC/0YzRjtGC0LXRgCZxdW90OyIvPg0KCQk8dWl0ZXh0IG5hbWU9IkRPQ1dSQVBfUFJPTVBUIiB2YWx1ZT0i0KnQtdC70LrQvdGD0YLRjCDQtNC70Y8g0LfQsNCz0YDRg9C30LrQuCIvPg0KCTwvbGFuZ3VhZ2U+DQo8L2NvbmZpZ3VyYXRpb24+DQo="/>
  <p:tag name="MMPROD_UIDATA" val="&lt;database version=&quot;7.0&quot;&gt;&lt;object type=&quot;1&quot; unique_id=&quot;10001&quot;&gt;&lt;property id=&quot;20141&quot; value=&quot;&amp;quot;The HUBZone Primer&amp;quot;&quot;/&gt;&lt;property id=&quot;20144&quot; value=&quot;1&quot;/&gt;&lt;property id=&quot;20146&quot; value=&quot;0&quot;/&gt;&lt;property id=&quot;20147&quot; value=&quot;0&quot;/&gt;&lt;property id=&quot;20148&quot; value=&quot;5&quot;/&gt;&lt;property id=&quot;20180&quot; value=&quot;1&quot;/&gt;&lt;property id=&quot;20181&quot; value=&quot;1&quot;/&gt;&lt;property id=&quot;20182&quot; value=&quot;0&quot;/&gt;&lt;property id=&quot;20183&quot; value=&quot;1&quot;/&gt;&lt;property id=&quot;20184&quot; value=&quot;7&quot;/&gt;&lt;property id=&quot;20224&quot; value=&quot;C:\Users\James\Documents\My Adobe Presentations\hubzone primerfinal2&quot;/&gt;&lt;property id=&quot;20250&quot; value=&quot;0&quot;/&gt;&lt;property id=&quot;20251&quot; value=&quot;0&quot;/&gt;&lt;property id=&quot;20259&quot; value=&quot;1&quot;/&gt;&lt;property id=&quot;20501&quot; value=&quot;C:\Users\James\Documents\My Adobe Presentations\&quot;/&gt;&lt;object type=&quot;8&quot; unique_id=&quot;10002&quot;&gt;&lt;/object&gt;&lt;object type=&quot;2&quot; unique_id=&quot;10003&quot;&gt;&lt;object type=&quot;3&quot; unique_id=&quot;10004&quot;&gt;&lt;property id=&quot;20148&quot; value=&quot;5&quot;/&gt;&lt;property id=&quot;20300&quot; value=&quot;Slide 1&quot;/&gt;&lt;property id=&quot;20301&quot; value=&quot;The HUBZone Primer&quot;/&gt;&lt;property id=&quot;20302&quot; value=&quot;0&quot;/&gt;&lt;property id=&quot;20303&quot; value=&quot;-1&quot;/&gt;&lt;property id=&quot;20307&quot; value=&quot;258&quot;/&gt;&lt;property id=&quot;20309&quot; value=&quot;-1&quot;/&gt;&lt;property id=&quot;20312&quot; value=&quot;0&quot;/&gt;&lt;/object&gt;&lt;object type=&quot;3&quot; unique_id=&quot;10005&quot;&gt;&lt;property id=&quot;20148&quot; value=&quot;5&quot;/&gt;&lt;property id=&quot;20300&quot; value=&quot;Slide 2&quot;/&gt;&lt;property id=&quot;20301&quot; value=&quot;Introduction&quot;/&gt;&lt;property id=&quot;20302&quot; value=&quot;0&quot;/&gt;&lt;property id=&quot;20303&quot; value=&quot;-1&quot;/&gt;&lt;property id=&quot;20307&quot; value=&quot;257&quot;/&gt;&lt;property id=&quot;20309&quot; value=&quot;-1&quot;/&gt;&lt;property id=&quot;20312&quot; value=&quot;0&quot;/&gt;&lt;/object&gt;&lt;object type=&quot;3&quot; unique_id=&quot;10006&quot;&gt;&lt;property id=&quot;20148&quot; value=&quot;5&quot;/&gt;&lt;property id=&quot;20300&quot; value=&quot;Slide 3&quot;/&gt;&lt;property id=&quot;20301&quot; value=&quot;Program Purpose&quot;/&gt;&lt;property id=&quot;20302&quot; value=&quot;0&quot;/&gt;&lt;property id=&quot;20303&quot; value=&quot;-1&quot;/&gt;&lt;property id=&quot;20307&quot; value=&quot;259&quot;/&gt;&lt;property id=&quot;20309&quot; value=&quot;-1&quot;/&gt;&lt;property id=&quot;20312&quot; value=&quot;0&quot;/&gt;&lt;/object&gt;&lt;object type=&quot;3&quot; unique_id=&quot;10007&quot;&gt;&lt;property id=&quot;20148&quot; value=&quot;5&quot;/&gt;&lt;property id=&quot;20300&quot; value=&quot;Slide 4&quot;/&gt;&lt;property id=&quot;20301&quot; value=&quot;How the Program Works&quot;/&gt;&lt;property id=&quot;20302&quot; value=&quot;0&quot;/&gt;&lt;property id=&quot;20303&quot; value=&quot;-1&quot;/&gt;&lt;property id=&quot;20307&quot; value=&quot;260&quot;/&gt;&lt;property id=&quot;20309&quot; value=&quot;-1&quot;/&gt;&lt;property id=&quot;20312&quot; value=&quot;0&quot;/&gt;&lt;/object&gt;&lt;object type=&quot;3&quot; unique_id=&quot;10008&quot;&gt;&lt;property id=&quot;20148&quot; value=&quot;5&quot;/&gt;&lt;property id=&quot;20300&quot; value=&quot;Slide 5&quot;/&gt;&lt;property id=&quot;20301&quot; value=&quot;Key Program Benefits&quot;/&gt;&lt;property id=&quot;20302&quot; value=&quot;0&quot;/&gt;&lt;property id=&quot;20303&quot; value=&quot;-1&quot;/&gt;&lt;property id=&quot;20307&quot; value=&quot;261&quot;/&gt;&lt;property id=&quot;20309&quot; value=&quot;-1&quot;/&gt;&lt;property id=&quot;20312&quot; value=&quot;0&quot;/&gt;&lt;/object&gt;&lt;object type=&quot;3&quot; unique_id=&quot;10009&quot;&gt;&lt;property id=&quot;20148&quot; value=&quot;5&quot;/&gt;&lt;property id=&quot;20300&quot; value=&quot;Slide 6&quot;/&gt;&lt;property id=&quot;20301&quot; value=&quot;Eligibility Requirements&quot;/&gt;&lt;property id=&quot;20302&quot; value=&quot;0&quot;/&gt;&lt;property id=&quot;20303&quot; value=&quot;-1&quot;/&gt;&lt;property id=&quot;20307&quot; value=&quot;262&quot;/&gt;&lt;property id=&quot;20309&quot; value=&quot;-1&quot;/&gt;&lt;property id=&quot;20312&quot; value=&quot;0&quot;/&gt;&lt;/object&gt;&lt;object type=&quot;3&quot; unique_id=&quot;10439&quot;&gt;&lt;property id=&quot;20148&quot; value=&quot;5&quot;/&gt;&lt;property id=&quot;20300&quot; value=&quot;Slide 7&quot;/&gt;&lt;property id=&quot;20301&quot; value=&quot;Is Your Business in a HUBZone?&quot;/&gt;&lt;property id=&quot;20302&quot; value=&quot;0&quot;/&gt;&lt;property id=&quot;20303&quot; value=&quot;-1&quot;/&gt;&lt;property id=&quot;20307&quot; value=&quot;278&quot;/&gt;&lt;property id=&quot;20309&quot; value=&quot;-1&quot;/&gt;&lt;property id=&quot;20312&quot; value=&quot;0&quot;/&gt;&lt;/object&gt;&lt;object type=&quot;3&quot; unique_id=&quot;10440&quot;&gt;&lt;property id=&quot;20148&quot; value=&quot;5&quot;/&gt;&lt;property id=&quot;20300&quot; value=&quot;Slide 11&quot;/&gt;&lt;property id=&quot;20301&quot; value=&quot;Step 1. Verify Eligibility Requirements&quot;/&gt;&lt;property id=&quot;20302&quot; value=&quot;0&quot;/&gt;&lt;property id=&quot;20303&quot; value=&quot;-1&quot;/&gt;&lt;property id=&quot;20307&quot; value=&quot;284&quot;/&gt;&lt;property id=&quot;20309&quot; value=&quot;-1&quot;/&gt;&lt;property id=&quot;20312&quot; value=&quot;0&quot;/&gt;&lt;/object&gt;&lt;object type=&quot;3&quot; unique_id=&quot;10441&quot;&gt;&lt;property id=&quot;20148&quot; value=&quot;5&quot;/&gt;&lt;property id=&quot;20300&quot; value=&quot;Slide 10&quot;/&gt;&lt;property id=&quot;20301&quot; value=&quot;Applying for HUBZone Certification&quot;/&gt;&lt;property id=&quot;20302&quot; value=&quot;0&quot;/&gt;&lt;property id=&quot;20303&quot; value=&quot;-1&quot;/&gt;&lt;property id=&quot;20307&quot; value=&quot;283&quot;/&gt;&lt;property id=&quot;20309&quot; value=&quot;-1&quot;/&gt;&lt;property id=&quot;20312&quot; value=&quot;0&quot;/&gt;&lt;/object&gt;&lt;object type=&quot;3&quot; unique_id=&quot;10446&quot;&gt;&lt;property id=&quot;20148&quot; value=&quot;5&quot;/&gt;&lt;property id=&quot;20300&quot; value=&quot;Slide 18&quot;/&gt;&lt;property id=&quot;20301&quot; value=&quot;Avoid Common Mistakes&quot;/&gt;&lt;property id=&quot;20302&quot; value=&quot;0&quot;/&gt;&lt;property id=&quot;20303&quot; value=&quot;-1&quot;/&gt;&lt;property id=&quot;20307&quot; value=&quot;279&quot;/&gt;&lt;property id=&quot;20309&quot; value=&quot;-1&quot;/&gt;&lt;property id=&quot;20312&quot; value=&quot;0&quot;/&gt;&lt;/object&gt;&lt;object type=&quot;3&quot; unique_id=&quot;11988&quot;&gt;&lt;property id=&quot;20148&quot; value=&quot;5&quot;/&gt;&lt;property id=&quot;20300&quot; value=&quot;Slide 21&quot;/&gt;&lt;property id=&quot;20301&quot; value=&quot;Contact Us...&quot;/&gt;&lt;property id=&quot;20302&quot; value=&quot;0&quot;/&gt;&lt;property id=&quot;20303&quot; value=&quot;-1&quot;/&gt;&lt;property id=&quot;20307&quot; value=&quot;293&quot;/&gt;&lt;property id=&quot;20309&quot; value=&quot;-1&quot;/&gt;&lt;property id=&quot;20312&quot; value=&quot;0&quot;/&gt;&lt;/object&gt;&lt;object type=&quot;3&quot; unique_id=&quot;14458&quot;&gt;&lt;property id=&quot;20148&quot; value=&quot;5&quot;/&gt;&lt;property id=&quot;20300&quot; value=&quot;Slide 12&quot;/&gt;&lt;property id=&quot;20301&quot; value=&quot;Step 3. Gather What You Need&quot;/&gt;&lt;property id=&quot;20302&quot; value=&quot;0&quot;/&gt;&lt;property id=&quot;20303&quot; value=&quot;-1&quot;/&gt;&lt;property id=&quot;20307&quot; value=&quot;306&quot;/&gt;&lt;property id=&quot;20309&quot; value=&quot;-1&quot;/&gt;&lt;property id=&quot;20312&quot; value=&quot;0&quot;/&gt;&lt;/object&gt;&lt;object type=&quot;3&quot; unique_id=&quot;14459&quot;&gt;&lt;property id=&quot;20148&quot; value=&quot;5&quot;/&gt;&lt;property id=&quot;20300&quot; value=&quot;Slide 14&quot;/&gt;&lt;property id=&quot;20301&quot; value=&quot;Step 4. Review and Ask Questions&quot;/&gt;&lt;property id=&quot;20302&quot; value=&quot;0&quot;/&gt;&lt;property id=&quot;20303&quot; value=&quot;-1&quot;/&gt;&lt;property id=&quot;20307&quot; value=&quot;305&quot;/&gt;&lt;property id=&quot;20309&quot; value=&quot;-1&quot;/&gt;&lt;property id=&quot;20312&quot; value=&quot;0&quot;/&gt;&lt;/object&gt;&lt;object type=&quot;3&quot; unique_id=&quot;14460&quot;&gt;&lt;property id=&quot;20148&quot; value=&quot;5&quot;/&gt;&lt;property id=&quot;20300&quot; value=&quot;Slide 15&quot;/&gt;&lt;property id=&quot;20301&quot; value=&quot;Step 5. Access SBA's General Login System&quot;/&gt;&lt;property id=&quot;20302&quot; value=&quot;0&quot;/&gt;&lt;property id=&quot;20303&quot; value=&quot;-1&quot;/&gt;&lt;property id=&quot;20307&quot; value=&quot;304&quot;/&gt;&lt;property id=&quot;20309&quot; value=&quot;-1&quot;/&gt;&lt;property id=&quot;20312&quot; value=&quot;0&quot;/&gt;&lt;/object&gt;&lt;object type=&quot;3&quot; unique_id=&quot;14461&quot;&gt;&lt;property id=&quot;20148&quot; value=&quot;5&quot;/&gt;&lt;property id=&quot;20300&quot; value=&quot;Slide 16&quot;/&gt;&lt;property id=&quot;20301&quot; value=&quot;Step 6. Submit Online HUBZone Application&quot;/&gt;&lt;property id=&quot;20302&quot; value=&quot;0&quot;/&gt;&lt;property id=&quot;20303&quot; value=&quot;-1&quot;/&gt;&lt;property id=&quot;20307&quot; value=&quot;303&quot;/&gt;&lt;property id=&quot;20309&quot; value=&quot;-1&quot;/&gt;&lt;property id=&quot;20312&quot; value=&quot;0&quot;/&gt;&lt;/object&gt;&lt;object type=&quot;3&quot; unique_id=&quot;14462&quot;&gt;&lt;property id=&quot;20148&quot; value=&quot;5&quot;/&gt;&lt;property id=&quot;20300&quot; value=&quot;Slide 17&quot;/&gt;&lt;property id=&quot;20301&quot; value=&quot;Step 7. Submit Requested Documentation&quot;/&gt;&lt;property id=&quot;20302&quot; value=&quot;0&quot;/&gt;&lt;property id=&quot;20303&quot; value=&quot;-1&quot;/&gt;&lt;property id=&quot;20307&quot; value=&quot;302&quot;/&gt;&lt;property id=&quot;20309&quot; value=&quot;-1&quot;/&gt;&lt;property id=&quot;20312&quot; value=&quot;0&quot;/&gt;&lt;/object&gt;&lt;object type=&quot;3&quot; unique_id=&quot;14711&quot;&gt;&lt;property id=&quot;20148&quot; value=&quot;5&quot;/&gt;&lt;property id=&quot;20300&quot; value=&quot;Slide 9 - &amp;quot;HUBZone Certification&amp;#x0D;&amp;#x0A;Application Process&amp;quot;&quot;/&gt;&lt;property id=&quot;20302&quot; value=&quot;0&quot;/&gt;&lt;property id=&quot;20303&quot; value=&quot;-1&quot;/&gt;&lt;property id=&quot;20307&quot; value=&quot;307&quot;/&gt;&lt;property id=&quot;20309&quot; value=&quot;-1&quot;/&gt;&lt;property id=&quot;20312&quot; value=&quot;0&quot;/&gt;&lt;/object&gt;&lt;object type=&quot;3&quot; unique_id=&quot;14837&quot;&gt;&lt;property id=&quot;20148&quot; value=&quot;5&quot;/&gt;&lt;property id=&quot;20300&quot; value=&quot;Slide 19 - &amp;quot;Resources and Tools&amp;quot;&quot;/&gt;&lt;property id=&quot;20302&quot; value=&quot;0&quot;/&gt;&lt;property id=&quot;20303&quot; value=&quot;-1&quot;/&gt;&lt;property id=&quot;20307&quot; value=&quot;309&quot;/&gt;&lt;property id=&quot;20309&quot; value=&quot;-1&quot;/&gt;&lt;property id=&quot;20312&quot; value=&quot;0&quot;/&gt;&lt;/object&gt;&lt;object type=&quot;3&quot; unique_id=&quot;15337&quot;&gt;&lt;property id=&quot;20148&quot; value=&quot;5&quot;/&gt;&lt;property id=&quot;20300&quot; value=&quot;Slide 13&quot;/&gt;&lt;property id=&quot;20301&quot; value=&quot;Step 2. Review Sample Application Form&quot;/&gt;&lt;property id=&quot;20302&quot; value=&quot;0&quot;/&gt;&lt;property id=&quot;20303&quot; value=&quot;-1&quot;/&gt;&lt;property id=&quot;20307&quot; value=&quot;310&quot;/&gt;&lt;property id=&quot;20309&quot; value=&quot;-1&quot;/&gt;&lt;property id=&quot;20312&quot; value=&quot;0&quot;/&gt;&lt;/object&gt;&lt;object type=&quot;3&quot; unique_id=&quot;15451&quot;&gt;&lt;property id=&quot;20148&quot; value=&quot;5&quot;/&gt;&lt;property id=&quot;20300&quot; value=&quot;Slide 20&quot;/&gt;&lt;property id=&quot;20301&quot; value=&quot;Resources and Tools&quot;/&gt;&lt;property id=&quot;20302&quot; value=&quot;0&quot;/&gt;&lt;property id=&quot;20303&quot; value=&quot;-1&quot;/&gt;&lt;property id=&quot;20307&quot; value=&quot;311&quot;/&gt;&lt;property id=&quot;20309&quot; value=&quot;-1&quot;/&gt;&lt;property id=&quot;20312&quot; value=&quot;0&quot;/&gt;&lt;/object&gt;&lt;object type=&quot;3&quot; unique_id=&quot;15484&quot;&gt;&lt;property id=&quot;20148&quot; value=&quot;5&quot;/&gt;&lt;property id=&quot;20300&quot; value=&quot;Slide 8&quot;/&gt;&lt;property id=&quot;20301&quot; value=&quot;Reflections Before You Apply&quot;/&gt;&lt;property id=&quot;20303&quot; value=&quot;-1&quot;/&gt;&lt;property id=&quot;20307&quot; value=&quot;312&quot;/&gt;&lt;property id=&quot;20309&quot; value=&quot;-1&quot;/&gt;&lt;/object&gt;&lt;/object&gt;&lt;object type=&quot;4&quot; unique_id=&quot;12311&quot;&gt;&lt;/object&gt;&lt;object type=&quot;10&quot; unique_id=&quot;12336&quot;&gt;&lt;object type=&quot;11&quot; unique_id=&quot;12337&quot;&gt;&lt;property id=&quot;20180&quot; value=&quot;1&quot;/&gt;&lt;property id=&quot;20181&quot; value=&quot;1&quot;/&gt;&lt;property id=&quot;20182&quot; value=&quot;0&quot;/&gt;&lt;property id=&quot;20183&quot; value=&quot;1&quot;/&gt;&lt;/object&gt;&lt;object type=&quot;12&quot; unique_id=&quot;12338&quot;&gt;&lt;/object&gt;&lt;object type=&quot;13&quot; unique_id=&quot;12420&quot;&gt;&lt;/object&gt;&lt;/object&gt;&lt;/object&gt;&lt;/database&gt;"/>
  <p:tag name="SECTOMILLISECCONVERTED" val="1"/>
</p:tagLst>
</file>

<file path=ppt/tags/tag10.xml><?xml version="1.0" encoding="utf-8"?>
<p:tagLst xmlns:a="http://schemas.openxmlformats.org/drawingml/2006/main" xmlns:r="http://schemas.openxmlformats.org/officeDocument/2006/relationships" xmlns:p="http://schemas.openxmlformats.org/presentationml/2006/main">
  <p:tag name="PPSNARRATION" val="4,1511529775,C:\Users\James\Documents\hubzone primer\Media.ppcx"/>
</p:tagLst>
</file>

<file path=ppt/tags/tag11.xml><?xml version="1.0" encoding="utf-8"?>
<p:tagLst xmlns:a="http://schemas.openxmlformats.org/drawingml/2006/main" xmlns:r="http://schemas.openxmlformats.org/officeDocument/2006/relationships" xmlns:p="http://schemas.openxmlformats.org/presentationml/2006/main">
  <p:tag name="PPSNARRATION" val="2,1511529775,C:\Users\James\Documents\hubzone primer\Media.ppcx"/>
</p:tagLst>
</file>

<file path=ppt/tags/tag12.xml><?xml version="1.0" encoding="utf-8"?>
<p:tagLst xmlns:a="http://schemas.openxmlformats.org/drawingml/2006/main" xmlns:r="http://schemas.openxmlformats.org/officeDocument/2006/relationships" xmlns:p="http://schemas.openxmlformats.org/presentationml/2006/main">
  <p:tag name="PPSNARRATION" val="4,1511529775,C:\Users\James\Documents\hubzone primer\Media.ppcx"/>
</p:tagLst>
</file>

<file path=ppt/tags/tag13.xml><?xml version="1.0" encoding="utf-8"?>
<p:tagLst xmlns:a="http://schemas.openxmlformats.org/drawingml/2006/main" xmlns:r="http://schemas.openxmlformats.org/officeDocument/2006/relationships" xmlns:p="http://schemas.openxmlformats.org/presentationml/2006/main">
  <p:tag name="PPSNARRATION" val="20,1511529775,C:\Users\James\Documents\hubzone primer\Media.ppcx"/>
</p:tagLst>
</file>

<file path=ppt/tags/tag2.xml><?xml version="1.0" encoding="utf-8"?>
<p:tagLst xmlns:a="http://schemas.openxmlformats.org/drawingml/2006/main" xmlns:r="http://schemas.openxmlformats.org/officeDocument/2006/relationships" xmlns:p="http://schemas.openxmlformats.org/presentationml/2006/main">
  <p:tag name="PPSNARRATION" val="1,1511529775,C:\Users\James\Documents\hubzone primer\Media.ppcx"/>
</p:tagLst>
</file>

<file path=ppt/tags/tag3.xml><?xml version="1.0" encoding="utf-8"?>
<p:tagLst xmlns:a="http://schemas.openxmlformats.org/drawingml/2006/main" xmlns:r="http://schemas.openxmlformats.org/officeDocument/2006/relationships" xmlns:p="http://schemas.openxmlformats.org/presentationml/2006/main">
  <p:tag name="PPSNARRATION" val="2,1511529775,C:\Users\James\Documents\hubzone primer\Media.ppcx"/>
</p:tagLst>
</file>

<file path=ppt/tags/tag4.xml><?xml version="1.0" encoding="utf-8"?>
<p:tagLst xmlns:a="http://schemas.openxmlformats.org/drawingml/2006/main" xmlns:r="http://schemas.openxmlformats.org/officeDocument/2006/relationships" xmlns:p="http://schemas.openxmlformats.org/presentationml/2006/main">
  <p:tag name="PPSNARRATION" val="2,1511529775,C:\Users\James\Documents\hubzone primer\Media.ppcx"/>
</p:tagLst>
</file>

<file path=ppt/tags/tag5.xml><?xml version="1.0" encoding="utf-8"?>
<p:tagLst xmlns:a="http://schemas.openxmlformats.org/drawingml/2006/main" xmlns:r="http://schemas.openxmlformats.org/officeDocument/2006/relationships" xmlns:p="http://schemas.openxmlformats.org/presentationml/2006/main">
  <p:tag name="PPSNARRATION" val="2,1511529775,C:\Users\James\Documents\hubzone primer\Media.ppcx"/>
</p:tagLst>
</file>

<file path=ppt/tags/tag6.xml><?xml version="1.0" encoding="utf-8"?>
<p:tagLst xmlns:a="http://schemas.openxmlformats.org/drawingml/2006/main" xmlns:r="http://schemas.openxmlformats.org/officeDocument/2006/relationships" xmlns:p="http://schemas.openxmlformats.org/presentationml/2006/main">
  <p:tag name="PPSNARRATION" val="4,1511529775,C:\Users\James\Documents\hubzone primer\Media.ppcx"/>
</p:tagLst>
</file>

<file path=ppt/tags/tag7.xml><?xml version="1.0" encoding="utf-8"?>
<p:tagLst xmlns:a="http://schemas.openxmlformats.org/drawingml/2006/main" xmlns:r="http://schemas.openxmlformats.org/officeDocument/2006/relationships" xmlns:p="http://schemas.openxmlformats.org/presentationml/2006/main">
  <p:tag name="PPSNARRATION" val="2,1511529775,C:\Users\James\Documents\hubzone primer\Media.ppcx"/>
</p:tagLst>
</file>

<file path=ppt/tags/tag8.xml><?xml version="1.0" encoding="utf-8"?>
<p:tagLst xmlns:a="http://schemas.openxmlformats.org/drawingml/2006/main" xmlns:r="http://schemas.openxmlformats.org/officeDocument/2006/relationships" xmlns:p="http://schemas.openxmlformats.org/presentationml/2006/main">
  <p:tag name="PPSNARRATION" val="4,1511529775,C:\Users\James\Documents\hubzone primer\Media.ppcx"/>
</p:tagLst>
</file>

<file path=ppt/tags/tag9.xml><?xml version="1.0" encoding="utf-8"?>
<p:tagLst xmlns:a="http://schemas.openxmlformats.org/drawingml/2006/main" xmlns:r="http://schemas.openxmlformats.org/officeDocument/2006/relationships" xmlns:p="http://schemas.openxmlformats.org/presentationml/2006/main">
  <p:tag name="PPSNARRATION" val="2,1511529775,C:\Users\James\Documents\hubzone primer\Media.ppcx"/>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625A5B2EDD4DB8438ADE4FA897E1E193" ma:contentTypeVersion="0" ma:contentTypeDescription="Create a new document." ma:contentTypeScope="" ma:versionID="7a4adbb43c66c055a0e319933c23170f">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A302B012-03F0-46A6-B903-75B31A261942}">
  <ds:schemaRefs>
    <ds:schemaRef ds:uri="http://purl.org/dc/dcmitype/"/>
    <ds:schemaRef ds:uri="http://www.w3.org/XML/1998/namespace"/>
    <ds:schemaRef ds:uri="http://purl.org/dc/terms/"/>
    <ds:schemaRef ds:uri="http://purl.org/dc/elements/1.1/"/>
    <ds:schemaRef ds:uri="http://schemas.microsoft.com/office/2006/documentManagement/types"/>
    <ds:schemaRef ds:uri="http://schemas.openxmlformats.org/package/2006/metadata/core-properties"/>
    <ds:schemaRef ds:uri="http://schemas.microsoft.com/office/2006/metadata/properties"/>
  </ds:schemaRefs>
</ds:datastoreItem>
</file>

<file path=customXml/itemProps2.xml><?xml version="1.0" encoding="utf-8"?>
<ds:datastoreItem xmlns:ds="http://schemas.openxmlformats.org/officeDocument/2006/customXml" ds:itemID="{CD1D44D6-31AC-415F-AA8F-B7E58A83EDA4}">
  <ds:schemaRefs>
    <ds:schemaRef ds:uri="http://schemas.microsoft.com/sharepoint/v3/contenttype/forms"/>
  </ds:schemaRefs>
</ds:datastoreItem>
</file>

<file path=customXml/itemProps3.xml><?xml version="1.0" encoding="utf-8"?>
<ds:datastoreItem xmlns:ds="http://schemas.openxmlformats.org/officeDocument/2006/customXml" ds:itemID="{37C3F2D7-B1CA-4BEB-9F3F-1C62961F53F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
  <TotalTime>19082</TotalTime>
  <Words>851</Words>
  <Application>Microsoft Office PowerPoint</Application>
  <PresentationFormat>On-screen Show (4:3)</PresentationFormat>
  <Paragraphs>124</Paragraphs>
  <Slides>12</Slides>
  <Notes>12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Small Business Administration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jmoconno</dc:creator>
  <cp:lastModifiedBy>Kenneth Q. Lujan</cp:lastModifiedBy>
  <cp:revision>362</cp:revision>
  <cp:lastPrinted>2013-04-30T06:51:47Z</cp:lastPrinted>
  <dcterms:created xsi:type="dcterms:W3CDTF">2011-09-09T17:23:06Z</dcterms:created>
  <dcterms:modified xsi:type="dcterms:W3CDTF">2013-08-26T06:26:21Z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0x010100625A5B2EDD4DB8438ADE4FA897E1E193</vt:lpwstr>
  </property>
</Properties>
</file>